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 id="2147483689" r:id="rId6"/>
  </p:sldMasterIdLst>
  <p:notesMasterIdLst>
    <p:notesMasterId r:id="rId61"/>
  </p:notesMasterIdLst>
  <p:sldIdLst>
    <p:sldId id="258" r:id="rId7"/>
    <p:sldId id="334" r:id="rId8"/>
    <p:sldId id="357" r:id="rId9"/>
    <p:sldId id="356" r:id="rId10"/>
    <p:sldId id="359" r:id="rId11"/>
    <p:sldId id="358" r:id="rId12"/>
    <p:sldId id="306" r:id="rId13"/>
    <p:sldId id="308" r:id="rId14"/>
    <p:sldId id="307" r:id="rId15"/>
    <p:sldId id="309" r:id="rId16"/>
    <p:sldId id="296" r:id="rId17"/>
    <p:sldId id="295" r:id="rId18"/>
    <p:sldId id="305" r:id="rId19"/>
    <p:sldId id="310" r:id="rId20"/>
    <p:sldId id="311" r:id="rId21"/>
    <p:sldId id="313" r:id="rId22"/>
    <p:sldId id="314" r:id="rId23"/>
    <p:sldId id="315" r:id="rId24"/>
    <p:sldId id="316" r:id="rId25"/>
    <p:sldId id="317" r:id="rId26"/>
    <p:sldId id="329" r:id="rId27"/>
    <p:sldId id="320" r:id="rId28"/>
    <p:sldId id="299" r:id="rId29"/>
    <p:sldId id="347" r:id="rId30"/>
    <p:sldId id="318" r:id="rId31"/>
    <p:sldId id="328" r:id="rId32"/>
    <p:sldId id="330" r:id="rId33"/>
    <p:sldId id="321" r:id="rId34"/>
    <p:sldId id="319" r:id="rId35"/>
    <p:sldId id="303" r:id="rId36"/>
    <p:sldId id="331" r:id="rId37"/>
    <p:sldId id="343" r:id="rId38"/>
    <p:sldId id="301" r:id="rId39"/>
    <p:sldId id="354" r:id="rId40"/>
    <p:sldId id="335" r:id="rId41"/>
    <p:sldId id="355" r:id="rId42"/>
    <p:sldId id="337" r:id="rId43"/>
    <p:sldId id="326" r:id="rId44"/>
    <p:sldId id="348" r:id="rId45"/>
    <p:sldId id="349" r:id="rId46"/>
    <p:sldId id="338" r:id="rId47"/>
    <p:sldId id="339" r:id="rId48"/>
    <p:sldId id="353" r:id="rId49"/>
    <p:sldId id="351" r:id="rId50"/>
    <p:sldId id="341" r:id="rId51"/>
    <p:sldId id="340" r:id="rId52"/>
    <p:sldId id="344" r:id="rId53"/>
    <p:sldId id="345" r:id="rId54"/>
    <p:sldId id="350" r:id="rId55"/>
    <p:sldId id="360" r:id="rId56"/>
    <p:sldId id="363" r:id="rId57"/>
    <p:sldId id="364" r:id="rId58"/>
    <p:sldId id="352" r:id="rId59"/>
    <p:sldId id="30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075"/>
    <a:srgbClr val="6693BC"/>
    <a:srgbClr val="C2D2D5"/>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32" autoAdjust="0"/>
  </p:normalViewPr>
  <p:slideViewPr>
    <p:cSldViewPr>
      <p:cViewPr varScale="1">
        <p:scale>
          <a:sx n="65" d="100"/>
          <a:sy n="65" d="100"/>
        </p:scale>
        <p:origin x="1962"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9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67AA64-BDE4-4584-80FE-35A594B58D38}" type="datetimeFigureOut">
              <a:rPr lang="en-GB" smtClean="0"/>
              <a:t>31/07/2018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812B02-5A0F-4134-8D95-42E551F2FB7D}" type="slidenum">
              <a:rPr lang="en-GB" smtClean="0"/>
              <a:t>‹#›</a:t>
            </a:fld>
            <a:endParaRPr lang="en-GB"/>
          </a:p>
        </p:txBody>
      </p:sp>
    </p:spTree>
    <p:extLst>
      <p:ext uri="{BB962C8B-B14F-4D97-AF65-F5344CB8AC3E}">
        <p14:creationId xmlns:p14="http://schemas.microsoft.com/office/powerpoint/2010/main" val="330511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course was developed from funds received from The Occupational Safety &amp; Health Administration.</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1</a:t>
            </a:fld>
            <a:endParaRPr lang="en-GB"/>
          </a:p>
        </p:txBody>
      </p:sp>
    </p:spTree>
    <p:extLst>
      <p:ext uri="{BB962C8B-B14F-4D97-AF65-F5344CB8AC3E}">
        <p14:creationId xmlns:p14="http://schemas.microsoft.com/office/powerpoint/2010/main" val="368673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 with class on these questions…</a:t>
            </a:r>
            <a:endParaRPr lang="en-GB" dirty="0"/>
          </a:p>
        </p:txBody>
      </p:sp>
      <p:sp>
        <p:nvSpPr>
          <p:cNvPr id="4" name="Slide Number Placeholder 3"/>
          <p:cNvSpPr>
            <a:spLocks noGrp="1"/>
          </p:cNvSpPr>
          <p:nvPr>
            <p:ph type="sldNum" sz="quarter" idx="10"/>
          </p:nvPr>
        </p:nvSpPr>
        <p:spPr/>
        <p:txBody>
          <a:bodyPr/>
          <a:lstStyle/>
          <a:p>
            <a:fld id="{F8812B02-5A0F-4134-8D95-42E551F2FB7D}" type="slidenum">
              <a:rPr lang="en-GB" smtClean="0"/>
              <a:t>10</a:t>
            </a:fld>
            <a:endParaRPr lang="en-GB"/>
          </a:p>
        </p:txBody>
      </p:sp>
    </p:spTree>
    <p:extLst>
      <p:ext uri="{BB962C8B-B14F-4D97-AF65-F5344CB8AC3E}">
        <p14:creationId xmlns:p14="http://schemas.microsoft.com/office/powerpoint/2010/main" val="4171846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812B02-5A0F-4134-8D95-42E551F2FB7D}" type="slidenum">
              <a:rPr lang="en-GB" smtClean="0"/>
              <a:t>11</a:t>
            </a:fld>
            <a:endParaRPr lang="en-GB"/>
          </a:p>
        </p:txBody>
      </p:sp>
    </p:spTree>
    <p:extLst>
      <p:ext uri="{BB962C8B-B14F-4D97-AF65-F5344CB8AC3E}">
        <p14:creationId xmlns:p14="http://schemas.microsoft.com/office/powerpoint/2010/main" val="4171846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t>
            </a:r>
            <a:r>
              <a:rPr lang="en-US" baseline="0" dirty="0" smtClean="0"/>
              <a:t>cuss the point of operation and the different types of possible stored energy.</a:t>
            </a:r>
          </a:p>
          <a:p>
            <a:r>
              <a:rPr lang="en-US" baseline="0" dirty="0" smtClean="0"/>
              <a:t>Get attendees talking about their LOTO programs; they should confidently know how their program works</a:t>
            </a:r>
          </a:p>
          <a:p>
            <a:endParaRPr lang="en-US" baseline="0" dirty="0" smtClean="0"/>
          </a:p>
          <a:p>
            <a:r>
              <a:rPr lang="en-US" baseline="0" dirty="0" smtClean="0"/>
              <a:t>Electrical, gravity, thermal, hydraulic, pneumatic, mechanical, etc.</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30</a:t>
            </a:fld>
            <a:endParaRPr lang="en-GB"/>
          </a:p>
        </p:txBody>
      </p:sp>
    </p:spTree>
    <p:extLst>
      <p:ext uri="{BB962C8B-B14F-4D97-AF65-F5344CB8AC3E}">
        <p14:creationId xmlns:p14="http://schemas.microsoft.com/office/powerpoint/2010/main" val="2811400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story of a temporary worker who dies</a:t>
            </a:r>
            <a:r>
              <a:rPr lang="en-US" baseline="0" dirty="0" smtClean="0"/>
              <a:t> on his first day at work by getting entangled in machinery.</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32</a:t>
            </a:fld>
            <a:endParaRPr lang="en-GB"/>
          </a:p>
        </p:txBody>
      </p:sp>
    </p:spTree>
    <p:extLst>
      <p:ext uri="{BB962C8B-B14F-4D97-AF65-F5344CB8AC3E}">
        <p14:creationId xmlns:p14="http://schemas.microsoft.com/office/powerpoint/2010/main" val="511192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31888" y="674688"/>
            <a:ext cx="4595812" cy="3448050"/>
          </a:xfrm>
          <a:ln/>
        </p:spPr>
      </p:sp>
      <p:sp>
        <p:nvSpPr>
          <p:cNvPr id="46083" name="Rectangle 3"/>
          <p:cNvSpPr>
            <a:spLocks noGrp="1" noChangeArrowheads="1"/>
          </p:cNvSpPr>
          <p:nvPr>
            <p:ph type="body" idx="1"/>
          </p:nvPr>
        </p:nvSpPr>
        <p:spPr>
          <a:xfrm>
            <a:off x="893764" y="4346681"/>
            <a:ext cx="5070475" cy="4122152"/>
          </a:xfrm>
          <a:noFill/>
          <a:ln/>
        </p:spPr>
        <p:txBody>
          <a:bodyPr/>
          <a:lstStyle/>
          <a:p>
            <a:pPr marL="228600" indent="-228600" eaLnBrk="1" hangingPunct="1"/>
            <a:r>
              <a:rPr lang="en-US" dirty="0" smtClean="0"/>
              <a:t>LOTO devices must be able to withstand the environment in which they are used.</a:t>
            </a:r>
          </a:p>
          <a:p>
            <a:pPr marL="228600" indent="-228600" eaLnBrk="1" hangingPunct="1"/>
            <a:r>
              <a:rPr lang="en-US" dirty="0" smtClean="0"/>
              <a:t>They should also be standardized according to color, size, or shape and should be substantial enough so that they cannot be accidentally removed.</a:t>
            </a:r>
          </a:p>
          <a:p>
            <a:pPr marL="228600" indent="-228600" eaLnBrk="1" hangingPunct="1"/>
            <a:r>
              <a:rPr lang="en-US" dirty="0" smtClean="0"/>
              <a:t>To be identifiable, they should have a legend that states phrases such as </a:t>
            </a:r>
            <a:r>
              <a:rPr lang="en-US" b="1" dirty="0" smtClean="0"/>
              <a:t>Do Not Operate</a:t>
            </a:r>
            <a:r>
              <a:rPr lang="en-US" dirty="0" smtClean="0"/>
              <a:t>, </a:t>
            </a:r>
            <a:r>
              <a:rPr lang="en-US" b="1" dirty="0" smtClean="0"/>
              <a:t>Do Not Start</a:t>
            </a:r>
            <a:r>
              <a:rPr lang="en-US" dirty="0" smtClean="0"/>
              <a:t>, </a:t>
            </a:r>
            <a:r>
              <a:rPr lang="en-US" b="1" dirty="0" smtClean="0"/>
              <a:t>Do Not Energize</a:t>
            </a:r>
            <a:r>
              <a:rPr lang="en-US" dirty="0" smtClean="0"/>
              <a:t>, etc.</a:t>
            </a:r>
          </a:p>
        </p:txBody>
      </p:sp>
    </p:spTree>
    <p:extLst>
      <p:ext uri="{BB962C8B-B14F-4D97-AF65-F5344CB8AC3E}">
        <p14:creationId xmlns:p14="http://schemas.microsoft.com/office/powerpoint/2010/main" val="353074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31888" y="674688"/>
            <a:ext cx="4595812" cy="3448050"/>
          </a:xfrm>
          <a:ln/>
        </p:spPr>
      </p:sp>
      <p:sp>
        <p:nvSpPr>
          <p:cNvPr id="46083" name="Rectangle 3"/>
          <p:cNvSpPr>
            <a:spLocks noGrp="1" noChangeArrowheads="1"/>
          </p:cNvSpPr>
          <p:nvPr>
            <p:ph type="body" idx="1"/>
          </p:nvPr>
        </p:nvSpPr>
        <p:spPr>
          <a:xfrm>
            <a:off x="893764" y="4346681"/>
            <a:ext cx="5070475" cy="4122152"/>
          </a:xfrm>
          <a:noFill/>
          <a:ln/>
        </p:spPr>
        <p:txBody>
          <a:bodyPr/>
          <a:lstStyle/>
          <a:p>
            <a:pPr marL="228600" indent="-228600" eaLnBrk="1" hangingPunct="1"/>
            <a:r>
              <a:rPr lang="en-US" dirty="0" smtClean="0"/>
              <a:t>One lock,</a:t>
            </a:r>
            <a:r>
              <a:rPr lang="en-US" baseline="0" dirty="0" smtClean="0"/>
              <a:t> one key!</a:t>
            </a:r>
          </a:p>
          <a:p>
            <a:pPr marL="228600" indent="-228600" eaLnBrk="1" hangingPunct="1"/>
            <a:endParaRPr lang="en-US" baseline="0" dirty="0" smtClean="0"/>
          </a:p>
          <a:p>
            <a:pPr marL="228600" indent="-228600" eaLnBrk="1" hangingPunct="1"/>
            <a:r>
              <a:rPr lang="en-US" baseline="0" dirty="0" smtClean="0"/>
              <a:t>Reference the above regulations and procedures.</a:t>
            </a:r>
            <a:endParaRPr lang="en-US" dirty="0" smtClean="0"/>
          </a:p>
        </p:txBody>
      </p:sp>
    </p:spTree>
    <p:extLst>
      <p:ext uri="{BB962C8B-B14F-4D97-AF65-F5344CB8AC3E}">
        <p14:creationId xmlns:p14="http://schemas.microsoft.com/office/powerpoint/2010/main" val="2209455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BAB13-F127-4703-BE8B-5594181A61FC}"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87890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31888" y="674688"/>
            <a:ext cx="4595812" cy="3448050"/>
          </a:xfrm>
          <a:ln/>
        </p:spPr>
      </p:sp>
      <p:sp>
        <p:nvSpPr>
          <p:cNvPr id="46083" name="Rectangle 3"/>
          <p:cNvSpPr>
            <a:spLocks noGrp="1" noChangeArrowheads="1"/>
          </p:cNvSpPr>
          <p:nvPr>
            <p:ph type="body" idx="1"/>
          </p:nvPr>
        </p:nvSpPr>
        <p:spPr>
          <a:xfrm>
            <a:off x="893764" y="4346681"/>
            <a:ext cx="5070475" cy="4122152"/>
          </a:xfrm>
          <a:noFill/>
          <a:ln/>
        </p:spPr>
        <p:txBody>
          <a:bodyPr/>
          <a:lstStyle/>
          <a:p>
            <a:pPr marL="228600" indent="-228600" eaLnBrk="1" hangingPunct="1"/>
            <a:r>
              <a:rPr lang="en-US" dirty="0" smtClean="0"/>
              <a:t>Conveyor Systems</a:t>
            </a:r>
          </a:p>
          <a:p>
            <a:pPr marL="228600" indent="-228600" eaLnBrk="1" hangingPunct="1"/>
            <a:endParaRPr lang="en-US" dirty="0" smtClean="0"/>
          </a:p>
          <a:p>
            <a:pPr marL="228600" indent="-228600" eaLnBrk="1" hangingPunct="1"/>
            <a:r>
              <a:rPr lang="en-US" dirty="0" smtClean="0"/>
              <a:t>Discuss the dangers of conveyors; the importance of machine guarding</a:t>
            </a:r>
          </a:p>
        </p:txBody>
      </p:sp>
    </p:spTree>
    <p:extLst>
      <p:ext uri="{BB962C8B-B14F-4D97-AF65-F5344CB8AC3E}">
        <p14:creationId xmlns:p14="http://schemas.microsoft.com/office/powerpoint/2010/main" val="3689299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31888" y="674688"/>
            <a:ext cx="4595812" cy="3448050"/>
          </a:xfrm>
          <a:ln/>
        </p:spPr>
      </p:sp>
      <p:sp>
        <p:nvSpPr>
          <p:cNvPr id="46083" name="Rectangle 3"/>
          <p:cNvSpPr>
            <a:spLocks noGrp="1" noChangeArrowheads="1"/>
          </p:cNvSpPr>
          <p:nvPr>
            <p:ph type="body" idx="1"/>
          </p:nvPr>
        </p:nvSpPr>
        <p:spPr>
          <a:xfrm>
            <a:off x="893764" y="4346681"/>
            <a:ext cx="5070475" cy="4122152"/>
          </a:xfrm>
          <a:noFill/>
          <a:ln/>
        </p:spPr>
        <p:txBody>
          <a:bodyPr/>
          <a:lstStyle/>
          <a:p>
            <a:pPr marL="228600" indent="-228600" eaLnBrk="1" hangingPunct="1"/>
            <a:r>
              <a:rPr lang="en-US" dirty="0" smtClean="0"/>
              <a:t>Conveyor Systems</a:t>
            </a:r>
          </a:p>
          <a:p>
            <a:pPr marL="228600" indent="-228600" eaLnBrk="1" hangingPunct="1"/>
            <a:endParaRPr lang="en-US" dirty="0" smtClean="0"/>
          </a:p>
          <a:p>
            <a:pPr marL="228600" indent="-228600" eaLnBrk="1" hangingPunct="1"/>
            <a:r>
              <a:rPr lang="en-US" dirty="0" smtClean="0"/>
              <a:t>Discuss any issues that are known to have happened</a:t>
            </a:r>
            <a:r>
              <a:rPr lang="en-US" baseline="0" dirty="0" smtClean="0"/>
              <a:t> because of loose clothing or jewelry getting caught up in moving machinery.</a:t>
            </a:r>
            <a:endParaRPr lang="en-US" dirty="0" smtClean="0"/>
          </a:p>
        </p:txBody>
      </p:sp>
    </p:spTree>
    <p:extLst>
      <p:ext uri="{BB962C8B-B14F-4D97-AF65-F5344CB8AC3E}">
        <p14:creationId xmlns:p14="http://schemas.microsoft.com/office/powerpoint/2010/main" val="988736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dirty="0" smtClean="0"/>
              <a:t>Conveyor Systems</a:t>
            </a:r>
          </a:p>
          <a:p>
            <a:pPr marL="228600" indent="-228600" eaLnBrk="1" hangingPunct="1"/>
            <a:endParaRPr lang="en-US" dirty="0" smtClean="0"/>
          </a:p>
          <a:p>
            <a:pPr marL="228600" indent="-228600" eaLnBrk="1" hangingPunct="1"/>
            <a:r>
              <a:rPr lang="en-US" dirty="0" smtClean="0"/>
              <a:t>Discuss any issues that are known to have happened</a:t>
            </a:r>
            <a:r>
              <a:rPr lang="en-US" baseline="0" dirty="0" smtClean="0"/>
              <a:t> because of loose clothing or jewelry getting caught up in moving machinery.</a:t>
            </a:r>
            <a:endParaRPr lang="en-US" dirty="0" smtClean="0"/>
          </a:p>
          <a:p>
            <a:endParaRPr lang="en-US" dirty="0" smtClean="0"/>
          </a:p>
          <a:p>
            <a:r>
              <a:rPr lang="en-US" dirty="0" smtClean="0"/>
              <a:t>Discuss the importance of keeping guarding clean and operational.</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41</a:t>
            </a:fld>
            <a:endParaRPr lang="en-GB"/>
          </a:p>
        </p:txBody>
      </p:sp>
    </p:spTree>
    <p:extLst>
      <p:ext uri="{BB962C8B-B14F-4D97-AF65-F5344CB8AC3E}">
        <p14:creationId xmlns:p14="http://schemas.microsoft.com/office/powerpoint/2010/main" val="49415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2</a:t>
            </a:fld>
            <a:endParaRPr lang="en-GB"/>
          </a:p>
        </p:txBody>
      </p:sp>
    </p:spTree>
    <p:extLst>
      <p:ext uri="{BB962C8B-B14F-4D97-AF65-F5344CB8AC3E}">
        <p14:creationId xmlns:p14="http://schemas.microsoft.com/office/powerpoint/2010/main" val="1538623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show options for guarding</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42</a:t>
            </a:fld>
            <a:endParaRPr lang="en-GB"/>
          </a:p>
        </p:txBody>
      </p:sp>
    </p:spTree>
    <p:extLst>
      <p:ext uri="{BB962C8B-B14F-4D97-AF65-F5344CB8AC3E}">
        <p14:creationId xmlns:p14="http://schemas.microsoft.com/office/powerpoint/2010/main" val="737561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shows guarding being replaced or upgraded at a large shredder facility.</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43</a:t>
            </a:fld>
            <a:endParaRPr lang="en-GB"/>
          </a:p>
        </p:txBody>
      </p:sp>
    </p:spTree>
    <p:extLst>
      <p:ext uri="{BB962C8B-B14F-4D97-AF65-F5344CB8AC3E}">
        <p14:creationId xmlns:p14="http://schemas.microsoft.com/office/powerpoint/2010/main" val="388431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Guarding example at the mouth</a:t>
            </a:r>
            <a:r>
              <a:rPr lang="en-US" baseline="0" dirty="0" smtClean="0"/>
              <a:t> of a large shear</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44</a:t>
            </a:fld>
            <a:endParaRPr lang="en-GB"/>
          </a:p>
        </p:txBody>
      </p:sp>
    </p:spTree>
    <p:extLst>
      <p:ext uri="{BB962C8B-B14F-4D97-AF65-F5344CB8AC3E}">
        <p14:creationId xmlns:p14="http://schemas.microsoft.com/office/powerpoint/2010/main" val="592401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Guarding shown</a:t>
            </a:r>
            <a:r>
              <a:rPr lang="en-US" baseline="0" dirty="0" smtClean="0"/>
              <a:t> for an alligator shear and for a material handler. </a:t>
            </a:r>
          </a:p>
          <a:p>
            <a:endParaRPr lang="en-US" baseline="0" dirty="0" smtClean="0"/>
          </a:p>
          <a:p>
            <a:r>
              <a:rPr lang="en-US" baseline="0" dirty="0" smtClean="0"/>
              <a:t>The guards on the right block personnel from reaching in to moving parts (i.e., moving belts, fans, etc.).</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45</a:t>
            </a:fld>
            <a:endParaRPr lang="en-GB"/>
          </a:p>
        </p:txBody>
      </p:sp>
    </p:spTree>
    <p:extLst>
      <p:ext uri="{BB962C8B-B14F-4D97-AF65-F5344CB8AC3E}">
        <p14:creationId xmlns:p14="http://schemas.microsoft.com/office/powerpoint/2010/main" val="3758023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discussion of distance guarding</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46</a:t>
            </a:fld>
            <a:endParaRPr lang="en-GB"/>
          </a:p>
        </p:txBody>
      </p:sp>
    </p:spTree>
    <p:extLst>
      <p:ext uri="{BB962C8B-B14F-4D97-AF65-F5344CB8AC3E}">
        <p14:creationId xmlns:p14="http://schemas.microsoft.com/office/powerpoint/2010/main" val="1246259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 discussion of distance guarding. These photos help to show this type of guarding in place and working.</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47</a:t>
            </a:fld>
            <a:endParaRPr lang="en-GB"/>
          </a:p>
        </p:txBody>
      </p:sp>
    </p:spTree>
    <p:extLst>
      <p:ext uri="{BB962C8B-B14F-4D97-AF65-F5344CB8AC3E}">
        <p14:creationId xmlns:p14="http://schemas.microsoft.com/office/powerpoint/2010/main" val="1980471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exposure to moving hazards. This is a good time to discuss the</a:t>
            </a:r>
            <a:r>
              <a:rPr lang="en-US" baseline="0" dirty="0" smtClean="0"/>
              <a:t> hazards seen in these photos.</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48</a:t>
            </a:fld>
            <a:endParaRPr lang="en-GB"/>
          </a:p>
        </p:txBody>
      </p:sp>
    </p:spTree>
    <p:extLst>
      <p:ext uri="{BB962C8B-B14F-4D97-AF65-F5344CB8AC3E}">
        <p14:creationId xmlns:p14="http://schemas.microsoft.com/office/powerpoint/2010/main" val="354166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¼” and 1/8” are the measurements for the work rest and the tongue guard.</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49</a:t>
            </a:fld>
            <a:endParaRPr lang="en-GB"/>
          </a:p>
        </p:txBody>
      </p:sp>
    </p:spTree>
    <p:extLst>
      <p:ext uri="{BB962C8B-B14F-4D97-AF65-F5344CB8AC3E}">
        <p14:creationId xmlns:p14="http://schemas.microsoft.com/office/powerpoint/2010/main" val="4293634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in to a discussion on hand safety and why it is important to practice this at work and at home</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50</a:t>
            </a:fld>
            <a:endParaRPr lang="en-GB"/>
          </a:p>
        </p:txBody>
      </p:sp>
    </p:spTree>
    <p:extLst>
      <p:ext uri="{BB962C8B-B14F-4D97-AF65-F5344CB8AC3E}">
        <p14:creationId xmlns:p14="http://schemas.microsoft.com/office/powerpoint/2010/main" val="3485034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52</a:t>
            </a:fld>
            <a:endParaRPr lang="en-GB"/>
          </a:p>
        </p:txBody>
      </p:sp>
    </p:spTree>
    <p:extLst>
      <p:ext uri="{BB962C8B-B14F-4D97-AF65-F5344CB8AC3E}">
        <p14:creationId xmlns:p14="http://schemas.microsoft.com/office/powerpoint/2010/main" val="190654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point to discuss employee/employer rights</a:t>
            </a:r>
            <a:r>
              <a:rPr lang="en-US" baseline="0" dirty="0" smtClean="0"/>
              <a:t> and responsibilities and whistleblower protection</a:t>
            </a:r>
          </a:p>
          <a:p>
            <a:endParaRPr lang="en-US" baseline="0" dirty="0" smtClean="0"/>
          </a:p>
          <a:p>
            <a:r>
              <a:rPr lang="en-US" baseline="0" dirty="0" smtClean="0"/>
              <a:t>Whistleblower protection - https://www.whistleblowers.gov/wb_filing_time_limits.html</a:t>
            </a:r>
          </a:p>
          <a:p>
            <a:endParaRPr lang="en-US" baseline="0" dirty="0" smtClean="0"/>
          </a:p>
          <a:p>
            <a:r>
              <a:rPr lang="en-US" sz="1200" b="1" i="0" kern="1200" dirty="0" smtClean="0">
                <a:solidFill>
                  <a:schemeClr val="tx1"/>
                </a:solidFill>
                <a:effectLst/>
                <a:latin typeface="+mn-lt"/>
                <a:ea typeface="+mn-ea"/>
                <a:cs typeface="+mn-cs"/>
              </a:rPr>
              <a:t>Section 11(c) of the Occupational Safety &amp; Health Act (OSHA). [29 U.S.C. §660(c)]</a:t>
            </a:r>
            <a:r>
              <a:rPr lang="en-US" sz="1200" b="0" i="0" kern="1200" dirty="0" smtClean="0">
                <a:solidFill>
                  <a:schemeClr val="tx1"/>
                </a:solidFill>
                <a:effectLst/>
                <a:latin typeface="+mn-lt"/>
                <a:ea typeface="+mn-ea"/>
                <a:cs typeface="+mn-cs"/>
              </a:rPr>
              <a:t> Section 11(c) provides protection for employees who exercise a variety of rights guaranteed under the Act, such as filing a safety and health complaint with OSHA, participating in an inspection, etc.</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Employees have 30 days to file in the event of these adverse actions of employers.</a:t>
            </a:r>
            <a:endParaRPr lang="en-US" baseline="0" dirty="0" smtClean="0"/>
          </a:p>
          <a:p>
            <a:endParaRPr lang="en-US" baseline="0" dirty="0" smtClean="0"/>
          </a:p>
          <a:p>
            <a:r>
              <a:rPr lang="en-US" sz="1200" b="0" i="0" kern="1200" cap="all" dirty="0" smtClean="0">
                <a:solidFill>
                  <a:schemeClr val="tx1"/>
                </a:solidFill>
                <a:effectLst/>
                <a:latin typeface="+mn-lt"/>
                <a:ea typeface="+mn-ea"/>
                <a:cs typeface="+mn-cs"/>
              </a:rPr>
              <a:t>PROTECTION FROM WORKPLACE RETALIATION</a:t>
            </a:r>
          </a:p>
          <a:p>
            <a:r>
              <a:rPr lang="en-US" sz="1200" b="0" i="0" kern="1200" dirty="0" smtClean="0">
                <a:solidFill>
                  <a:schemeClr val="tx1"/>
                </a:solidFill>
                <a:effectLst/>
                <a:latin typeface="+mn-lt"/>
                <a:ea typeface="+mn-ea"/>
                <a:cs typeface="+mn-cs"/>
              </a:rPr>
              <a:t>Protection from workplace retaliation means that an employer cannot take an "adverse action" against workers, such as: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Firing or laying off</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Blacklisting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Demoting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Denying overtime or promotion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Disciplining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Denial of benefits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Failure to hire or rehire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Intimidation/harassment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Making threats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Reassignment affecting prospects for promotion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Reducing pay or hours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797FEA-47E5-4A01-8F21-C53809A55FB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84926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has been produced for this training by MTS</a:t>
            </a:r>
            <a:endParaRPr lang="en-US" dirty="0"/>
          </a:p>
        </p:txBody>
      </p:sp>
      <p:sp>
        <p:nvSpPr>
          <p:cNvPr id="4" name="Slide Number Placeholder 3"/>
          <p:cNvSpPr>
            <a:spLocks noGrp="1"/>
          </p:cNvSpPr>
          <p:nvPr>
            <p:ph type="sldNum" sz="quarter" idx="10"/>
          </p:nvPr>
        </p:nvSpPr>
        <p:spPr/>
        <p:txBody>
          <a:bodyPr/>
          <a:lstStyle/>
          <a:p>
            <a:fld id="{F8812B02-5A0F-4134-8D95-42E551F2FB7D}" type="slidenum">
              <a:rPr lang="en-GB" smtClean="0"/>
              <a:t>53</a:t>
            </a:fld>
            <a:endParaRPr lang="en-GB"/>
          </a:p>
        </p:txBody>
      </p:sp>
    </p:spTree>
    <p:extLst>
      <p:ext uri="{BB962C8B-B14F-4D97-AF65-F5344CB8AC3E}">
        <p14:creationId xmlns:p14="http://schemas.microsoft.com/office/powerpoint/2010/main" val="400967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OSHA’s mission</a:t>
            </a:r>
          </a:p>
          <a:p>
            <a:pPr marL="285750" indent="-285750">
              <a:spcBef>
                <a:spcPct val="20000"/>
              </a:spcBef>
              <a:buSzPct val="90000"/>
              <a:buFont typeface="Arial" panose="020B0604020202020204" pitchFamily="34" charset="0"/>
              <a:buChar char="•"/>
              <a:defRPr/>
            </a:pPr>
            <a:r>
              <a:rPr lang="en-US" altLang="en-US" sz="1200" kern="0" dirty="0" smtClean="0">
                <a:solidFill>
                  <a:prstClr val="black"/>
                </a:solidFill>
                <a:cs typeface="Arial" panose="020B0604020202020204" pitchFamily="34" charset="0"/>
              </a:rPr>
              <a:t>Assure safe and healthful workplaces, and preserve human resources</a:t>
            </a:r>
          </a:p>
          <a:p>
            <a:pPr marL="285750" indent="-285750">
              <a:spcBef>
                <a:spcPct val="20000"/>
              </a:spcBef>
              <a:buSzPct val="90000"/>
              <a:buFont typeface="Arial" panose="020B0604020202020204" pitchFamily="34" charset="0"/>
              <a:buChar char="•"/>
              <a:defRPr/>
            </a:pPr>
            <a:endParaRPr lang="en-US" altLang="en-US" sz="1200" kern="0" dirty="0" smtClean="0">
              <a:solidFill>
                <a:prstClr val="black"/>
              </a:solidFill>
              <a:cs typeface="Arial" panose="020B0604020202020204" pitchFamily="34" charset="0"/>
            </a:endParaRPr>
          </a:p>
          <a:p>
            <a:pPr marL="285750" indent="-285750">
              <a:spcBef>
                <a:spcPct val="20000"/>
              </a:spcBef>
              <a:buSzPct val="90000"/>
              <a:buFont typeface="Arial" panose="020B0604020202020204" pitchFamily="34" charset="0"/>
              <a:buChar char="•"/>
              <a:defRPr/>
            </a:pPr>
            <a:r>
              <a:rPr lang="en-US" altLang="en-US" sz="1200" kern="0" dirty="0" smtClean="0">
                <a:solidFill>
                  <a:prstClr val="black"/>
                </a:solidFill>
                <a:cs typeface="Arial" panose="020B0604020202020204" pitchFamily="34" charset="0"/>
              </a:rPr>
              <a:t>Establish training programs</a:t>
            </a:r>
          </a:p>
          <a:p>
            <a:pPr marL="285750" indent="-285750">
              <a:spcBef>
                <a:spcPct val="20000"/>
              </a:spcBef>
              <a:buSzPct val="90000"/>
              <a:buFont typeface="Arial" panose="020B0604020202020204" pitchFamily="34" charset="0"/>
              <a:buChar char="•"/>
              <a:defRPr/>
            </a:pPr>
            <a:endParaRPr lang="en-US" altLang="en-US" sz="1200" kern="0" dirty="0" smtClean="0">
              <a:solidFill>
                <a:prstClr val="black"/>
              </a:solidFill>
              <a:cs typeface="Arial" panose="020B0604020202020204" pitchFamily="34" charset="0"/>
            </a:endParaRPr>
          </a:p>
          <a:p>
            <a:pPr marL="285750" indent="-285750">
              <a:spcBef>
                <a:spcPct val="20000"/>
              </a:spcBef>
              <a:buSzPct val="90000"/>
              <a:buFont typeface="Arial" panose="020B0604020202020204" pitchFamily="34" charset="0"/>
              <a:buChar char="•"/>
              <a:defRPr/>
            </a:pPr>
            <a:r>
              <a:rPr lang="en-US" altLang="en-US" sz="1200" kern="0" dirty="0" smtClean="0">
                <a:solidFill>
                  <a:prstClr val="black"/>
                </a:solidFill>
                <a:cs typeface="Arial" panose="020B0604020202020204" pitchFamily="34" charset="0"/>
              </a:rPr>
              <a:t>Develop mandatory job safety and health standards and enforce them effectively</a:t>
            </a:r>
          </a:p>
          <a:p>
            <a:endParaRPr lang="en-US" dirty="0"/>
          </a:p>
        </p:txBody>
      </p:sp>
      <p:sp>
        <p:nvSpPr>
          <p:cNvPr id="4" name="Slide Number Placeholder 3"/>
          <p:cNvSpPr>
            <a:spLocks noGrp="1"/>
          </p:cNvSpPr>
          <p:nvPr>
            <p:ph type="sldNum" sz="quarter" idx="10"/>
          </p:nvPr>
        </p:nvSpPr>
        <p:spPr/>
        <p:txBody>
          <a:bodyPr/>
          <a:lstStyle/>
          <a:p>
            <a:fld id="{36797FEA-47E5-4A01-8F21-C53809A55FB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6966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the right to speak up. It is illegal for your employer to fire your contacting OSHA. Have an open dialog with your supervisor and management</a:t>
            </a:r>
            <a:r>
              <a:rPr lang="en-US" baseline="0" dirty="0" smtClean="0"/>
              <a:t> team to discuss any safety issues.</a:t>
            </a:r>
            <a:endParaRPr lang="en-US" dirty="0" smtClean="0"/>
          </a:p>
          <a:p>
            <a:endParaRPr lang="en-US" dirty="0" smtClean="0"/>
          </a:p>
          <a:p>
            <a:r>
              <a:rPr lang="en-US" dirty="0" smtClean="0"/>
              <a:t>The </a:t>
            </a:r>
            <a:r>
              <a:rPr lang="en-US" i="1" dirty="0" smtClean="0"/>
              <a:t>Occupational Safety and Health Act of 1970</a:t>
            </a:r>
            <a:r>
              <a:rPr lang="en-US" dirty="0" smtClean="0"/>
              <a:t> gives employees and their representatives the right to file a complaint and request an OSHA inspection of their workplace if they believe there is a serious hazard or their employer is not following OSHA standards. Workers do not have to know whether a specific OSHA standard has been violated in order to file a complaint. </a:t>
            </a:r>
            <a:r>
              <a:rPr lang="en-US" b="1" dirty="0" smtClean="0"/>
              <a:t>The complaint should be filed as soon as possible after noticing the hazard or lack of compliance because OSHA citations may only be issued for violations that currently exist or existed in the past 6 months.</a:t>
            </a:r>
            <a:endParaRPr lang="en-US" dirty="0" smtClean="0"/>
          </a:p>
          <a:p>
            <a:endParaRPr lang="en-US" dirty="0" smtClean="0"/>
          </a:p>
          <a:p>
            <a:r>
              <a:rPr lang="en-US" dirty="0" smtClean="0"/>
              <a:t>Complaints from workers or their representatives are taken seriously by OSHA. </a:t>
            </a:r>
            <a:r>
              <a:rPr lang="en-US" b="1" dirty="0" smtClean="0"/>
              <a:t>OSHA will keep your information confidential.</a:t>
            </a:r>
            <a:endParaRPr lang="en-US" dirty="0" smtClean="0"/>
          </a:p>
          <a:p>
            <a:endParaRPr lang="en-US" dirty="0"/>
          </a:p>
        </p:txBody>
      </p:sp>
      <p:sp>
        <p:nvSpPr>
          <p:cNvPr id="4" name="Slide Number Placeholder 3"/>
          <p:cNvSpPr>
            <a:spLocks noGrp="1"/>
          </p:cNvSpPr>
          <p:nvPr>
            <p:ph type="sldNum" sz="quarter" idx="10"/>
          </p:nvPr>
        </p:nvSpPr>
        <p:spPr/>
        <p:txBody>
          <a:bodyPr/>
          <a:lstStyle/>
          <a:p>
            <a:fld id="{36797FEA-47E5-4A01-8F21-C53809A55FB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3495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xfrm>
            <a:off x="1143000" y="685800"/>
            <a:ext cx="4572000" cy="3429000"/>
          </a:xfrm>
          <a:ln/>
        </p:spPr>
      </p:sp>
      <p:sp>
        <p:nvSpPr>
          <p:cNvPr id="191491" name="Notes Placeholder 2"/>
          <p:cNvSpPr>
            <a:spLocks noGrp="1"/>
          </p:cNvSpPr>
          <p:nvPr>
            <p:ph type="body" idx="1"/>
          </p:nvPr>
        </p:nvSpPr>
        <p:spPr>
          <a:noFill/>
        </p:spPr>
        <p:txBody>
          <a:bodyPr/>
          <a:lstStyle/>
          <a:p>
            <a:r>
              <a:rPr lang="en-US" altLang="en-US" b="0" dirty="0" smtClean="0"/>
              <a:t>Where to find the information</a:t>
            </a:r>
          </a:p>
        </p:txBody>
      </p:sp>
      <p:sp>
        <p:nvSpPr>
          <p:cNvPr id="19149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86B2C14-1F5F-4DB6-82C3-80A8B9D9BC72}" type="slidenum">
              <a:rPr lang="en-US" altLang="en-US" sz="1200" smtClean="0">
                <a:solidFill>
                  <a:srgbClr val="000000"/>
                </a:solidFill>
              </a:rPr>
              <a:pPr/>
              <a:t>6</a:t>
            </a:fld>
            <a:endParaRPr lang="en-US" altLang="en-US" sz="1200" dirty="0" smtClean="0">
              <a:solidFill>
                <a:srgbClr val="000000"/>
              </a:solidFill>
            </a:endParaRPr>
          </a:p>
        </p:txBody>
      </p:sp>
    </p:spTree>
    <p:extLst>
      <p:ext uri="{BB962C8B-B14F-4D97-AF65-F5344CB8AC3E}">
        <p14:creationId xmlns:p14="http://schemas.microsoft.com/office/powerpoint/2010/main" val="350652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812B02-5A0F-4134-8D95-42E551F2FB7D}" type="slidenum">
              <a:rPr lang="en-GB" smtClean="0"/>
              <a:t>7</a:t>
            </a:fld>
            <a:endParaRPr lang="en-GB"/>
          </a:p>
        </p:txBody>
      </p:sp>
    </p:spTree>
    <p:extLst>
      <p:ext uri="{BB962C8B-B14F-4D97-AF65-F5344CB8AC3E}">
        <p14:creationId xmlns:p14="http://schemas.microsoft.com/office/powerpoint/2010/main" val="417184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812B02-5A0F-4134-8D95-42E551F2FB7D}" type="slidenum">
              <a:rPr lang="en-GB" smtClean="0"/>
              <a:t>8</a:t>
            </a:fld>
            <a:endParaRPr lang="en-GB"/>
          </a:p>
        </p:txBody>
      </p:sp>
    </p:spTree>
    <p:extLst>
      <p:ext uri="{BB962C8B-B14F-4D97-AF65-F5344CB8AC3E}">
        <p14:creationId xmlns:p14="http://schemas.microsoft.com/office/powerpoint/2010/main" val="417184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812B02-5A0F-4134-8D95-42E551F2FB7D}" type="slidenum">
              <a:rPr lang="en-GB" smtClean="0"/>
              <a:t>9</a:t>
            </a:fld>
            <a:endParaRPr lang="en-GB"/>
          </a:p>
        </p:txBody>
      </p:sp>
    </p:spTree>
    <p:extLst>
      <p:ext uri="{BB962C8B-B14F-4D97-AF65-F5344CB8AC3E}">
        <p14:creationId xmlns:p14="http://schemas.microsoft.com/office/powerpoint/2010/main" val="4171846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C5F2EFD-2B09-4CCB-9BA2-B7BF073E4C2B}" type="datetime1">
              <a:rPr lang="en-US" smtClean="0">
                <a:solidFill>
                  <a:prstClr val="black">
                    <a:tint val="75000"/>
                  </a:prstClr>
                </a:solidFill>
              </a:rPr>
              <a:pPr>
                <a:def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834E062-2DC7-4891-97D0-46EA53656393}" type="slidenum">
              <a:rPr lang="en-US" smtClean="0">
                <a:solidFill>
                  <a:prstClr val="black">
                    <a:tint val="75000"/>
                  </a:prstClr>
                </a:solidFill>
              </a:rPr>
              <a:pPr>
                <a:defRPr/>
              </a:pPr>
              <a:t>‹#›</a:t>
            </a:fld>
            <a:endParaRPr lang="en-US" dirty="0">
              <a:solidFill>
                <a:prstClr val="black">
                  <a:tint val="75000"/>
                </a:prstClr>
              </a:solidFill>
            </a:endParaRPr>
          </a:p>
        </p:txBody>
      </p:sp>
      <p:pic>
        <p:nvPicPr>
          <p:cNvPr id="7" name="Picture 6" descr="ISRIPowerpoint-0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268547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1569B3F-1BB8-4639-A13D-7F9BD8E029CC}" type="datetime1">
              <a:rPr lang="en-US" smtClean="0">
                <a:solidFill>
                  <a:prstClr val="black">
                    <a:tint val="75000"/>
                  </a:prstClr>
                </a:solidFill>
              </a:rPr>
              <a:pPr>
                <a:def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B6F98BB-76EE-41A4-9241-FEA9B80E13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21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3006A7-CDEB-4BF8-BA60-EBD1E5B9FB39}" type="datetime1">
              <a:rPr lang="en-US" smtClean="0">
                <a:solidFill>
                  <a:prstClr val="black">
                    <a:tint val="75000"/>
                  </a:prstClr>
                </a:solidFill>
              </a:rPr>
              <a:pPr>
                <a:def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FB42DB6-5B8C-4510-BC40-9E5A8F0A891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30398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ISRIPowerpoint-0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defTabSz="914400">
              <a:defRPr/>
            </a:lvl1pPr>
          </a:lstStyle>
          <a:p>
            <a:pPr>
              <a:defRPr/>
            </a:pPr>
            <a:fld id="{709FBC15-7896-4C90-A76C-5BBCE557E573}" type="datetime1">
              <a:rPr lang="en-US"/>
              <a:pPr>
                <a:defRPr/>
              </a:pPr>
              <a:t>7/31/2018</a:t>
            </a:fld>
            <a:endParaRPr lang="en-US" dirty="0"/>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E8955AF3-AB0E-4AA6-8061-9BF239EBF1EC}" type="slidenum">
              <a:rPr lang="en-US"/>
              <a:pPr>
                <a:defRPr/>
              </a:pPr>
              <a:t>‹#›</a:t>
            </a:fld>
            <a:endParaRPr lang="en-US" dirty="0"/>
          </a:p>
        </p:txBody>
      </p:sp>
    </p:spTree>
    <p:extLst>
      <p:ext uri="{BB962C8B-B14F-4D97-AF65-F5344CB8AC3E}">
        <p14:creationId xmlns:p14="http://schemas.microsoft.com/office/powerpoint/2010/main" val="1153409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3CD5B6F7-799C-4F73-8102-11E55FC9848B}" type="datetime1">
              <a:rPr lang="en-US"/>
              <a:pPr>
                <a:defRPr/>
              </a:pPr>
              <a:t>7/31/2018</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7D3A245-0728-4303-B410-89F6AF68F518}" type="slidenum">
              <a:rPr lang="en-US"/>
              <a:pPr>
                <a:defRPr/>
              </a:pPr>
              <a:t>‹#›</a:t>
            </a:fld>
            <a:endParaRPr lang="en-US" dirty="0"/>
          </a:p>
        </p:txBody>
      </p:sp>
    </p:spTree>
    <p:extLst>
      <p:ext uri="{BB962C8B-B14F-4D97-AF65-F5344CB8AC3E}">
        <p14:creationId xmlns:p14="http://schemas.microsoft.com/office/powerpoint/2010/main" val="53188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fld id="{397F6575-CFFD-447E-88D0-4794947192AE}" type="datetime1">
              <a:rPr lang="en-US"/>
              <a:pPr>
                <a:defRPr/>
              </a:pPr>
              <a:t>7/31/2018</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05D4F7F9-6B5B-40A2-84FD-BB1DDA5E90BD}" type="slidenum">
              <a:rPr lang="en-US"/>
              <a:pPr>
                <a:defRPr/>
              </a:pPr>
              <a:t>‹#›</a:t>
            </a:fld>
            <a:endParaRPr lang="en-US" dirty="0"/>
          </a:p>
        </p:txBody>
      </p:sp>
    </p:spTree>
    <p:extLst>
      <p:ext uri="{BB962C8B-B14F-4D97-AF65-F5344CB8AC3E}">
        <p14:creationId xmlns:p14="http://schemas.microsoft.com/office/powerpoint/2010/main" val="4130756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a:defRPr/>
            </a:lvl1pPr>
          </a:lstStyle>
          <a:p>
            <a:pPr>
              <a:defRPr/>
            </a:pPr>
            <a:fld id="{AA5DA9A8-F0ED-4269-B1D6-8CBC0A9F2F50}" type="datetime1">
              <a:rPr lang="en-US"/>
              <a:pPr>
                <a:defRPr/>
              </a:pPr>
              <a:t>7/31/2018</a:t>
            </a:fld>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FF7F427A-E03F-476E-8053-2E612A6744BD}" type="slidenum">
              <a:rPr lang="en-US"/>
              <a:pPr>
                <a:defRPr/>
              </a:pPr>
              <a:t>‹#›</a:t>
            </a:fld>
            <a:endParaRPr lang="en-US" dirty="0"/>
          </a:p>
        </p:txBody>
      </p:sp>
    </p:spTree>
    <p:extLst>
      <p:ext uri="{BB962C8B-B14F-4D97-AF65-F5344CB8AC3E}">
        <p14:creationId xmlns:p14="http://schemas.microsoft.com/office/powerpoint/2010/main" val="2439246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a:defRPr/>
            </a:lvl1pPr>
          </a:lstStyle>
          <a:p>
            <a:pPr>
              <a:defRPr/>
            </a:pPr>
            <a:fld id="{A9029A3D-44FA-4413-9D4B-6860418DF82B}" type="datetime1">
              <a:rPr lang="en-US"/>
              <a:pPr>
                <a:defRPr/>
              </a:pPr>
              <a:t>7/31/2018</a:t>
            </a:fld>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3C996482-947F-4990-B687-9CBC7C241EB8}" type="slidenum">
              <a:rPr lang="en-US"/>
              <a:pPr>
                <a:defRPr/>
              </a:pPr>
              <a:t>‹#›</a:t>
            </a:fld>
            <a:endParaRPr lang="en-US" dirty="0"/>
          </a:p>
        </p:txBody>
      </p:sp>
    </p:spTree>
    <p:extLst>
      <p:ext uri="{BB962C8B-B14F-4D97-AF65-F5344CB8AC3E}">
        <p14:creationId xmlns:p14="http://schemas.microsoft.com/office/powerpoint/2010/main" val="1584571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a:defRPr/>
            </a:lvl1pPr>
          </a:lstStyle>
          <a:p>
            <a:pPr>
              <a:defRPr/>
            </a:pPr>
            <a:fld id="{1CD94FD6-F208-4DD4-A7B3-71973D172F34}" type="datetime1">
              <a:rPr lang="en-US"/>
              <a:pPr>
                <a:defRPr/>
              </a:pPr>
              <a:t>7/31/2018</a:t>
            </a:fld>
            <a:endParaRPr lang="en-US" dirty="0"/>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pPr>
              <a:defRPr/>
            </a:pPr>
            <a:fld id="{1D3E1C6B-3460-482E-9A63-052D5AC1CEAE}" type="slidenum">
              <a:rPr lang="en-US"/>
              <a:pPr>
                <a:defRPr/>
              </a:pPr>
              <a:t>‹#›</a:t>
            </a:fld>
            <a:endParaRPr lang="en-US" dirty="0"/>
          </a:p>
        </p:txBody>
      </p:sp>
    </p:spTree>
    <p:extLst>
      <p:ext uri="{BB962C8B-B14F-4D97-AF65-F5344CB8AC3E}">
        <p14:creationId xmlns:p14="http://schemas.microsoft.com/office/powerpoint/2010/main" val="821048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fld id="{A13D4B1E-2E57-44DE-8769-F9CC12F22A2E}" type="datetime1">
              <a:rPr lang="en-US"/>
              <a:pPr>
                <a:defRPr/>
              </a:pPr>
              <a:t>7/31/2018</a:t>
            </a:fld>
            <a:endParaRPr lang="en-US" dirty="0"/>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pPr>
              <a:defRPr/>
            </a:pPr>
            <a:fld id="{E208546F-0F20-4AE5-9EE4-413BE60D69A3}" type="slidenum">
              <a:rPr lang="en-US"/>
              <a:pPr>
                <a:defRPr/>
              </a:pPr>
              <a:t>‹#›</a:t>
            </a:fld>
            <a:endParaRPr lang="en-US" dirty="0"/>
          </a:p>
        </p:txBody>
      </p:sp>
    </p:spTree>
    <p:extLst>
      <p:ext uri="{BB962C8B-B14F-4D97-AF65-F5344CB8AC3E}">
        <p14:creationId xmlns:p14="http://schemas.microsoft.com/office/powerpoint/2010/main" val="14870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fld id="{E8C0B3BB-0AE1-43BB-A8A5-132225B276C2}" type="datetime1">
              <a:rPr lang="en-US"/>
              <a:pPr>
                <a:defRPr/>
              </a:pPr>
              <a:t>7/31/2018</a:t>
            </a:fld>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890F79CA-9DEB-4F5C-B7A4-030F1A4FA721}" type="slidenum">
              <a:rPr lang="en-US"/>
              <a:pPr>
                <a:defRPr/>
              </a:pPr>
              <a:t>‹#›</a:t>
            </a:fld>
            <a:endParaRPr lang="en-US" dirty="0"/>
          </a:p>
        </p:txBody>
      </p:sp>
    </p:spTree>
    <p:extLst>
      <p:ext uri="{BB962C8B-B14F-4D97-AF65-F5344CB8AC3E}">
        <p14:creationId xmlns:p14="http://schemas.microsoft.com/office/powerpoint/2010/main" val="304750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932DB0D-3BA0-4A6C-A3A0-1CBF2735E29D}" type="datetime1">
              <a:rPr lang="en-US" smtClean="0">
                <a:solidFill>
                  <a:prstClr val="black">
                    <a:tint val="75000"/>
                  </a:prstClr>
                </a:solidFill>
              </a:rPr>
              <a:pPr>
                <a:def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1AFDC135-2D44-43F4-8EF6-51E1DDE388EB}"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634049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fld id="{45237DE1-BA28-4A9B-9B23-1CBA1251BD90}" type="datetime1">
              <a:rPr lang="en-US"/>
              <a:pPr>
                <a:defRPr/>
              </a:pPr>
              <a:t>7/31/2018</a:t>
            </a:fld>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A8AE08F7-468F-4C6E-B703-D3B597CB4694}" type="slidenum">
              <a:rPr lang="en-US"/>
              <a:pPr>
                <a:defRPr/>
              </a:pPr>
              <a:t>‹#›</a:t>
            </a:fld>
            <a:endParaRPr lang="en-US" dirty="0"/>
          </a:p>
        </p:txBody>
      </p:sp>
    </p:spTree>
    <p:extLst>
      <p:ext uri="{BB962C8B-B14F-4D97-AF65-F5344CB8AC3E}">
        <p14:creationId xmlns:p14="http://schemas.microsoft.com/office/powerpoint/2010/main" val="2394268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E9B99CAF-12AC-4746-85AF-0C8E5E6BE5E6}" type="datetime1">
              <a:rPr lang="en-US"/>
              <a:pPr>
                <a:defRPr/>
              </a:pPr>
              <a:t>7/31/2018</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54DDF34-1EE7-49AC-977E-0C2F69105D4C}" type="slidenum">
              <a:rPr lang="en-US"/>
              <a:pPr>
                <a:defRPr/>
              </a:pPr>
              <a:t>‹#›</a:t>
            </a:fld>
            <a:endParaRPr lang="en-US" dirty="0"/>
          </a:p>
        </p:txBody>
      </p:sp>
    </p:spTree>
    <p:extLst>
      <p:ext uri="{BB962C8B-B14F-4D97-AF65-F5344CB8AC3E}">
        <p14:creationId xmlns:p14="http://schemas.microsoft.com/office/powerpoint/2010/main" val="4190224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98BF31B0-E4DA-46D0-9CD7-01647526BB81}" type="datetime1">
              <a:rPr lang="en-US"/>
              <a:pPr>
                <a:defRPr/>
              </a:pPr>
              <a:t>7/31/2018</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E919882-C28D-4940-A88A-3855E5801CD7}" type="slidenum">
              <a:rPr lang="en-US"/>
              <a:pPr>
                <a:defRPr/>
              </a:pPr>
              <a:t>‹#›</a:t>
            </a:fld>
            <a:endParaRPr lang="en-US" dirty="0"/>
          </a:p>
        </p:txBody>
      </p:sp>
    </p:spTree>
    <p:extLst>
      <p:ext uri="{BB962C8B-B14F-4D97-AF65-F5344CB8AC3E}">
        <p14:creationId xmlns:p14="http://schemas.microsoft.com/office/powerpoint/2010/main" val="922738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defTabSz="914400">
              <a:defRPr/>
            </a:lvl1pPr>
          </a:lstStyle>
          <a:p>
            <a:pPr>
              <a:defRPr/>
            </a:pPr>
            <a:fld id="{CA86A26B-33B8-42F3-BAF2-BF13457A5D88}" type="datetime1">
              <a:rPr lang="en-US" altLang="en-US"/>
              <a:pPr>
                <a:defRPr/>
              </a:pPr>
              <a:t>7/31/2018</a:t>
            </a:fld>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defTabSz="914400">
              <a:defRPr/>
            </a:lvl1pPr>
          </a:lstStyle>
          <a:p>
            <a:pPr>
              <a:defRPr/>
            </a:pPr>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defTabSz="914400">
              <a:defRPr/>
            </a:lvl1pPr>
          </a:lstStyle>
          <a:p>
            <a:pPr>
              <a:defRPr/>
            </a:pPr>
            <a:fld id="{C99CE8D6-2DFA-4B91-A6F9-AB69E7CD8D0F}" type="slidenum">
              <a:rPr lang="en-US" altLang="en-US"/>
              <a:pPr>
                <a:defRPr/>
              </a:pPr>
              <a:t>‹#›</a:t>
            </a:fld>
            <a:endParaRPr lang="en-US" altLang="en-US"/>
          </a:p>
        </p:txBody>
      </p:sp>
    </p:spTree>
    <p:extLst>
      <p:ext uri="{BB962C8B-B14F-4D97-AF65-F5344CB8AC3E}">
        <p14:creationId xmlns:p14="http://schemas.microsoft.com/office/powerpoint/2010/main" val="1439537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057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91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p:txBody>
          <a:bodyPr/>
          <a:lstStyle>
            <a:lvl1pPr defTabSz="914400">
              <a:defRPr/>
            </a:lvl1pPr>
          </a:lstStyle>
          <a:p>
            <a:pPr>
              <a:defRPr/>
            </a:pPr>
            <a:fld id="{ED351387-810B-4622-B558-D67E11E9D209}" type="datetime1">
              <a:rPr lang="en-US"/>
              <a:pPr>
                <a:defRPr/>
              </a:pPr>
              <a:t>7/31/2018</a:t>
            </a:fld>
            <a:endParaRPr lang="en-US"/>
          </a:p>
        </p:txBody>
      </p:sp>
      <p:sp>
        <p:nvSpPr>
          <p:cNvPr id="7" name="Rectangle 10"/>
          <p:cNvSpPr>
            <a:spLocks noGrp="1" noChangeArrowheads="1"/>
          </p:cNvSpPr>
          <p:nvPr>
            <p:ph type="ftr" sz="quarter" idx="11"/>
          </p:nvPr>
        </p:nvSpPr>
        <p:spPr/>
        <p:txBody>
          <a:bodyPr/>
          <a:lstStyle>
            <a:lvl1pPr defTabSz="914400">
              <a:defRPr/>
            </a:lvl1pPr>
          </a:lstStyle>
          <a:p>
            <a:pPr>
              <a:defRPr/>
            </a:pPr>
            <a:endParaRPr lang="en-US"/>
          </a:p>
        </p:txBody>
      </p:sp>
      <p:sp>
        <p:nvSpPr>
          <p:cNvPr id="8" name="Rectangle 11"/>
          <p:cNvSpPr>
            <a:spLocks noGrp="1" noChangeArrowheads="1"/>
          </p:cNvSpPr>
          <p:nvPr>
            <p:ph type="sldNum" sz="quarter" idx="12"/>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001143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defTabSz="914400">
              <a:defRPr/>
            </a:lvl1pPr>
          </a:lstStyle>
          <a:p>
            <a:pPr>
              <a:defRPr/>
            </a:pPr>
            <a:fld id="{DEAC5D22-FFD5-435B-8A04-8E4D474A9A86}" type="datetime1">
              <a:rPr lang="en-US"/>
              <a:pPr>
                <a:defRPr/>
              </a:pPr>
              <a:t>7/31/2018</a:t>
            </a:fld>
            <a:endParaRPr lang="en-US"/>
          </a:p>
        </p:txBody>
      </p:sp>
      <p:sp>
        <p:nvSpPr>
          <p:cNvPr id="6" name="Rectangle 10"/>
          <p:cNvSpPr>
            <a:spLocks noGrp="1" noChangeArrowheads="1"/>
          </p:cNvSpPr>
          <p:nvPr>
            <p:ph type="ftr" sz="quarter" idx="11"/>
          </p:nvPr>
        </p:nvSpPr>
        <p:spPr/>
        <p:txBody>
          <a:bodyPr/>
          <a:lstStyle>
            <a:lvl1pPr defTabSz="9144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2247968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703" y="278309"/>
            <a:ext cx="777270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703" y="1599903"/>
            <a:ext cx="3813024" cy="45303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72870" y="1599903"/>
            <a:ext cx="3814535" cy="4530328"/>
          </a:xfrm>
        </p:spPr>
        <p:txBody>
          <a:bodyPr/>
          <a:lstStyle/>
          <a:p>
            <a:pPr lvl="0"/>
            <a:endParaRPr lang="en-US" noProof="0" dirty="0" smtClean="0"/>
          </a:p>
        </p:txBody>
      </p:sp>
      <p:sp>
        <p:nvSpPr>
          <p:cNvPr id="5" name="Rectangle 9"/>
          <p:cNvSpPr>
            <a:spLocks noGrp="1" noChangeArrowheads="1"/>
          </p:cNvSpPr>
          <p:nvPr>
            <p:ph type="dt" sz="half" idx="10"/>
          </p:nvPr>
        </p:nvSpPr>
        <p:spPr>
          <a:ln/>
        </p:spPr>
        <p:txBody>
          <a:bodyPr/>
          <a:lstStyle>
            <a:lvl1pPr>
              <a:defRPr/>
            </a:lvl1pPr>
          </a:lstStyle>
          <a:p>
            <a:endParaRPr lang="en-US" dirty="0"/>
          </a:p>
        </p:txBody>
      </p:sp>
      <p:sp>
        <p:nvSpPr>
          <p:cNvPr id="6" name="Rectangle 10"/>
          <p:cNvSpPr>
            <a:spLocks noGrp="1" noChangeArrowheads="1"/>
          </p:cNvSpPr>
          <p:nvPr>
            <p:ph type="ftr" sz="quarter" idx="11"/>
          </p:nvPr>
        </p:nvSpPr>
        <p:spPr>
          <a:ln/>
        </p:spPr>
        <p:txBody>
          <a:bodyPr/>
          <a:lstStyle>
            <a:lvl1pPr>
              <a:defRPr/>
            </a:lvl1pPr>
          </a:lstStyle>
          <a:p>
            <a:endParaRPr lang="en-US" dirty="0"/>
          </a:p>
        </p:txBody>
      </p:sp>
      <p:sp>
        <p:nvSpPr>
          <p:cNvPr id="7" name="Rectangle 11"/>
          <p:cNvSpPr>
            <a:spLocks noGrp="1" noChangeArrowheads="1"/>
          </p:cNvSpPr>
          <p:nvPr>
            <p:ph type="sldNum" sz="quarter" idx="12"/>
          </p:nvPr>
        </p:nvSpPr>
        <p:spPr>
          <a:ln/>
        </p:spPr>
        <p:txBody>
          <a:bodyPr/>
          <a:lstStyle>
            <a:lvl1pPr>
              <a:defRPr/>
            </a:lvl1pPr>
          </a:lstStyle>
          <a:p>
            <a:fld id="{790917F2-D2F7-49E7-9912-71168793046C}" type="slidenum">
              <a:rPr lang="en-US"/>
              <a:pPr/>
              <a:t>‹#›</a:t>
            </a:fld>
            <a:endParaRPr lang="en-US" dirty="0"/>
          </a:p>
        </p:txBody>
      </p:sp>
    </p:spTree>
    <p:extLst>
      <p:ext uri="{BB962C8B-B14F-4D97-AF65-F5344CB8AC3E}">
        <p14:creationId xmlns:p14="http://schemas.microsoft.com/office/powerpoint/2010/main" val="3532477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353099-D0F1-45F0-B485-A17657D02CBF}" type="datetimeFigureOut">
              <a:rPr lang="en-US" smtClean="0">
                <a:solidFill>
                  <a:prstClr val="black">
                    <a:tint val="75000"/>
                  </a:prstClr>
                </a:solidFill>
              </a: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1A513B-4D66-489E-8E3C-FB044EDEF2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0420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53099-D0F1-45F0-B485-A17657D02CBF}" type="datetimeFigureOut">
              <a:rPr lang="en-US" smtClean="0">
                <a:solidFill>
                  <a:prstClr val="black">
                    <a:tint val="75000"/>
                  </a:prstClr>
                </a:solidFill>
              </a: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1A513B-4D66-489E-8E3C-FB044EDEF2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8397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53099-D0F1-45F0-B485-A17657D02CBF}" type="datetimeFigureOut">
              <a:rPr lang="en-US" smtClean="0">
                <a:solidFill>
                  <a:prstClr val="black">
                    <a:tint val="75000"/>
                  </a:prstClr>
                </a:solidFill>
              </a: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1A513B-4D66-489E-8E3C-FB044EDEF2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07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9A3F9A-2F34-4BCC-A1DB-A48C6D6A0BB5}" type="datetime1">
              <a:rPr lang="en-US" smtClean="0">
                <a:solidFill>
                  <a:prstClr val="black">
                    <a:tint val="75000"/>
                  </a:prstClr>
                </a:solidFill>
              </a:rPr>
              <a:pPr>
                <a:def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6D4520F4-12F2-4286-A661-783F99CA5A9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360021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353099-D0F1-45F0-B485-A17657D02CBF}" type="datetimeFigureOut">
              <a:rPr lang="en-US" smtClean="0">
                <a:solidFill>
                  <a:prstClr val="black">
                    <a:tint val="75000"/>
                  </a:prstClr>
                </a:solidFill>
              </a:rPr>
              <a:pPr/>
              <a:t>7/31/2018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1A513B-4D66-489E-8E3C-FB044EDEF2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480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353099-D0F1-45F0-B485-A17657D02CBF}" type="datetimeFigureOut">
              <a:rPr lang="en-US" smtClean="0">
                <a:solidFill>
                  <a:prstClr val="black">
                    <a:tint val="75000"/>
                  </a:prstClr>
                </a:solidFill>
              </a:rPr>
              <a:pPr/>
              <a:t>7/31/2018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91A513B-4D66-489E-8E3C-FB044EDEF2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0534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353099-D0F1-45F0-B485-A17657D02CBF}" type="datetimeFigureOut">
              <a:rPr lang="en-US" smtClean="0">
                <a:solidFill>
                  <a:prstClr val="black">
                    <a:tint val="75000"/>
                  </a:prstClr>
                </a:solidFill>
              </a:rPr>
              <a:pPr/>
              <a:t>7/31/2018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91A513B-4D66-489E-8E3C-FB044EDEF2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6562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53099-D0F1-45F0-B485-A17657D02CBF}" type="datetimeFigureOut">
              <a:rPr lang="en-US" smtClean="0">
                <a:solidFill>
                  <a:prstClr val="black">
                    <a:tint val="75000"/>
                  </a:prstClr>
                </a:solidFill>
              </a:rPr>
              <a:pPr/>
              <a:t>7/31/2018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91A513B-4D66-489E-8E3C-FB044EDEF2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5641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53099-D0F1-45F0-B485-A17657D02CBF}" type="datetimeFigureOut">
              <a:rPr lang="en-US" smtClean="0">
                <a:solidFill>
                  <a:prstClr val="black">
                    <a:tint val="75000"/>
                  </a:prstClr>
                </a:solidFill>
              </a:rPr>
              <a:pPr/>
              <a:t>7/31/2018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1A513B-4D66-489E-8E3C-FB044EDEF2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0725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53099-D0F1-45F0-B485-A17657D02CBF}" type="datetimeFigureOut">
              <a:rPr lang="en-US" smtClean="0">
                <a:solidFill>
                  <a:prstClr val="black">
                    <a:tint val="75000"/>
                  </a:prstClr>
                </a:solidFill>
              </a:rPr>
              <a:pPr/>
              <a:t>7/31/2018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1A513B-4D66-489E-8E3C-FB044EDEF2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5418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53099-D0F1-45F0-B485-A17657D02CBF}" type="datetimeFigureOut">
              <a:rPr lang="en-US" smtClean="0">
                <a:solidFill>
                  <a:prstClr val="black">
                    <a:tint val="75000"/>
                  </a:prstClr>
                </a:solidFill>
              </a: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1A513B-4D66-489E-8E3C-FB044EDEF2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74774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53099-D0F1-45F0-B485-A17657D02CBF}" type="datetimeFigureOut">
              <a:rPr lang="en-US" smtClean="0">
                <a:solidFill>
                  <a:prstClr val="black">
                    <a:tint val="75000"/>
                  </a:prstClr>
                </a:solidFill>
              </a: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1A513B-4D66-489E-8E3C-FB044EDEF2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7812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315200" cy="1447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419600" y="1905000"/>
            <a:ext cx="3810000" cy="4419600"/>
          </a:xfrm>
        </p:spPr>
        <p:txBody>
          <a:bodyPr/>
          <a:lstStyle/>
          <a:p>
            <a:pPr lvl="0"/>
            <a:endParaRPr lang="en-US" noProof="0" smtClean="0"/>
          </a:p>
        </p:txBody>
      </p:sp>
    </p:spTree>
    <p:extLst>
      <p:ext uri="{BB962C8B-B14F-4D97-AF65-F5344CB8AC3E}">
        <p14:creationId xmlns:p14="http://schemas.microsoft.com/office/powerpoint/2010/main" val="48023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E7A8A566-695B-4B40-B6C6-82086EFE8913}" type="datetime1">
              <a:rPr lang="en-US" smtClean="0">
                <a:solidFill>
                  <a:prstClr val="black">
                    <a:tint val="75000"/>
                  </a:prstClr>
                </a:solidFill>
              </a:rPr>
              <a:pPr>
                <a:defRPr/>
              </a:pPr>
              <a:t>7/31/2018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1ADD5394-36B4-4A2E-AA75-731DE85A3F2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59014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F180A91-749F-4102-94D0-F467A804C01A}" type="datetime1">
              <a:rPr lang="en-US" smtClean="0">
                <a:solidFill>
                  <a:prstClr val="black">
                    <a:tint val="75000"/>
                  </a:prstClr>
                </a:solidFill>
              </a:rPr>
              <a:pPr>
                <a:defRPr/>
              </a:pPr>
              <a:t>7/31/2018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A2CA938-0B63-477B-8992-3E5324BEFAE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941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FBD4623-2A12-43EC-A180-F493F37B8CC6}" type="datetime1">
              <a:rPr lang="en-US" smtClean="0">
                <a:solidFill>
                  <a:prstClr val="black">
                    <a:tint val="75000"/>
                  </a:prstClr>
                </a:solidFill>
              </a:rPr>
              <a:pPr>
                <a:defRPr/>
              </a:pPr>
              <a:t>7/31/2018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6FD1FC2-56BB-46B0-8FE9-94DCE31B772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781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AF0D9A-9A29-496A-BB36-A3836523F3FE}" type="datetime1">
              <a:rPr lang="en-US" smtClean="0">
                <a:solidFill>
                  <a:prstClr val="black">
                    <a:tint val="75000"/>
                  </a:prstClr>
                </a:solidFill>
              </a:rPr>
              <a:pPr>
                <a:defRPr/>
              </a:pPr>
              <a:t>7/31/2018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36BE0D7-94A6-4BF6-974E-F8AED3EDB6F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932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E64A7C6-9CC3-4A9D-B049-3ED73AA61DCC}" type="datetime1">
              <a:rPr lang="en-US" smtClean="0">
                <a:solidFill>
                  <a:prstClr val="black">
                    <a:tint val="75000"/>
                  </a:prstClr>
                </a:solidFill>
              </a:rPr>
              <a:pPr>
                <a:defRPr/>
              </a:pPr>
              <a:t>7/31/2018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6F30F29-549C-4751-BC50-DFBD64449E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72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A1EF564-F5E1-4F70-878A-31B3ABEA1D22}" type="datetime1">
              <a:rPr lang="en-US" smtClean="0">
                <a:solidFill>
                  <a:prstClr val="black">
                    <a:tint val="75000"/>
                  </a:prstClr>
                </a:solidFill>
              </a:rPr>
              <a:pPr>
                <a:defRPr/>
              </a:pPr>
              <a:t>7/31/2018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6D51151-7EEC-4BAA-AEA1-0BA8E2AAC74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126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fontAlgn="base">
              <a:spcBef>
                <a:spcPct val="0"/>
              </a:spcBef>
              <a:spcAft>
                <a:spcPct val="0"/>
              </a:spcAft>
              <a:defRPr/>
            </a:pPr>
            <a:fld id="{DC955B40-983A-489B-9595-B5387E789F66}" type="datetime1">
              <a:rPr lang="en-US" smtClean="0">
                <a:solidFill>
                  <a:prstClr val="black">
                    <a:tint val="75000"/>
                  </a:prstClr>
                </a:solidFill>
                <a:latin typeface="Arial" charset="0"/>
              </a:rPr>
              <a:pPr defTabSz="457200" fontAlgn="base">
                <a:spcBef>
                  <a:spcPct val="0"/>
                </a:spcBef>
                <a:spcAft>
                  <a:spcPct val="0"/>
                </a:spcAft>
                <a:defRPr/>
              </a:pPr>
              <a:t>7/31/2018</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fontAlgn="base">
              <a:spcBef>
                <a:spcPct val="0"/>
              </a:spcBef>
              <a:spcAft>
                <a:spcPct val="0"/>
              </a:spcAft>
              <a:defRPr/>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fontAlgn="base">
              <a:spcBef>
                <a:spcPct val="0"/>
              </a:spcBef>
              <a:spcAft>
                <a:spcPct val="0"/>
              </a:spcAft>
              <a:defRPr/>
            </a:pPr>
            <a:fld id="{C9062C6E-31DB-4404-B55C-49A7D76044BD}" type="slidenum">
              <a:rPr lang="en-US" smtClean="0">
                <a:solidFill>
                  <a:prstClr val="black">
                    <a:tint val="75000"/>
                  </a:prstClr>
                </a:solidFill>
                <a:latin typeface="Arial" charset="0"/>
              </a:rPr>
              <a:pPr defTabSz="457200" fontAlgn="base">
                <a:spcBef>
                  <a:spcPct val="0"/>
                </a:spcBef>
                <a:spcAft>
                  <a:spcPct val="0"/>
                </a:spcAft>
                <a:defRPr/>
              </a:pPr>
              <a:t>‹#›</a:t>
            </a:fld>
            <a:endParaRPr lang="en-US" dirty="0">
              <a:solidFill>
                <a:prstClr val="black">
                  <a:tint val="75000"/>
                </a:prstClr>
              </a:solidFill>
              <a:latin typeface="Arial" charset="0"/>
            </a:endParaRPr>
          </a:p>
        </p:txBody>
      </p:sp>
      <p:pic>
        <p:nvPicPr>
          <p:cNvPr id="7" name="Picture 6" descr="ISRIPowerpoint-01.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2212971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457200">
              <a:defRPr sz="900">
                <a:solidFill>
                  <a:prstClr val="black">
                    <a:tint val="75000"/>
                  </a:prstClr>
                </a:solidFill>
              </a:defRPr>
            </a:lvl1pPr>
          </a:lstStyle>
          <a:p>
            <a:pPr fontAlgn="base">
              <a:spcBef>
                <a:spcPct val="0"/>
              </a:spcBef>
              <a:spcAft>
                <a:spcPct val="0"/>
              </a:spcAft>
              <a:defRPr/>
            </a:pPr>
            <a:fld id="{C2142784-4883-46F4-84CF-84827C5241ED}" type="datetime1">
              <a:rPr lang="en-US">
                <a:latin typeface="Arial" charset="0"/>
              </a:rPr>
              <a:pPr fontAlgn="base">
                <a:spcBef>
                  <a:spcPct val="0"/>
                </a:spcBef>
                <a:spcAft>
                  <a:spcPct val="0"/>
                </a:spcAft>
                <a:defRPr/>
              </a:pPr>
              <a:t>7/31/2018</a:t>
            </a:fld>
            <a:endParaRPr lang="en-US" dirty="0">
              <a:latin typeface="Arial"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457200">
              <a:defRPr sz="900">
                <a:solidFill>
                  <a:prstClr val="black">
                    <a:tint val="75000"/>
                  </a:prst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457200">
              <a:defRPr sz="900">
                <a:solidFill>
                  <a:prstClr val="black">
                    <a:tint val="75000"/>
                  </a:prstClr>
                </a:solidFill>
              </a:defRPr>
            </a:lvl1pPr>
          </a:lstStyle>
          <a:p>
            <a:pPr fontAlgn="base">
              <a:spcBef>
                <a:spcPct val="0"/>
              </a:spcBef>
              <a:spcAft>
                <a:spcPct val="0"/>
              </a:spcAft>
              <a:defRPr/>
            </a:pPr>
            <a:fld id="{DD2F3965-84C0-4F06-B7B6-B4AE0C806074}" type="slidenum">
              <a:rPr lang="en-US">
                <a:latin typeface="Arial" charset="0"/>
              </a:rPr>
              <a:pPr fontAlgn="base">
                <a:spcBef>
                  <a:spcPct val="0"/>
                </a:spcBef>
                <a:spcAft>
                  <a:spcPct val="0"/>
                </a:spcAft>
                <a:defRPr/>
              </a:pPr>
              <a:t>‹#›</a:t>
            </a:fld>
            <a:endParaRPr lang="en-US" dirty="0">
              <a:latin typeface="Arial" charset="0"/>
            </a:endParaRPr>
          </a:p>
        </p:txBody>
      </p:sp>
      <p:pic>
        <p:nvPicPr>
          <p:cNvPr id="1031" name="Picture 6" descr="ISRIPowerpoint-01.jp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786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53099-D0F1-45F0-B485-A17657D02CBF}" type="datetimeFigureOut">
              <a:rPr lang="en-US" smtClean="0">
                <a:solidFill>
                  <a:prstClr val="black">
                    <a:tint val="75000"/>
                  </a:prstClr>
                </a:solidFill>
              </a:rPr>
              <a:pPr/>
              <a:t>7/31/2018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A513B-4D66-489E-8E3C-FB044EDEF2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99163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cNcsTRQNZL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mtssafety.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access.mtssafety.com/ISRI/vidISRI_HandSafety_R1.ht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www.osh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GB" sz="5400" b="1" dirty="0" smtClean="0"/>
              <a:t>Machine Guarding and Safety Around Machinery</a:t>
            </a:r>
            <a:endParaRPr lang="en-GB" sz="5400" b="1" dirty="0"/>
          </a:p>
        </p:txBody>
      </p:sp>
      <p:sp>
        <p:nvSpPr>
          <p:cNvPr id="3" name="Subtitle 2"/>
          <p:cNvSpPr>
            <a:spLocks noGrp="1"/>
          </p:cNvSpPr>
          <p:nvPr>
            <p:ph type="subTitle" idx="1"/>
          </p:nvPr>
        </p:nvSpPr>
        <p:spPr>
          <a:xfrm>
            <a:off x="1143000" y="3890070"/>
            <a:ext cx="6858000" cy="1195114"/>
          </a:xfrm>
        </p:spPr>
        <p:txBody>
          <a:bodyPr/>
          <a:lstStyle/>
          <a:p>
            <a:r>
              <a:rPr lang="en-US" dirty="0" smtClean="0"/>
              <a:t>Susan Harwood Training Grant </a:t>
            </a:r>
          </a:p>
          <a:p>
            <a:r>
              <a:rPr lang="en-US" dirty="0" smtClean="0"/>
              <a:t>SH-31190-SH7</a:t>
            </a:r>
            <a:endParaRPr lang="en-US" dirty="0"/>
          </a:p>
        </p:txBody>
      </p:sp>
    </p:spTree>
    <p:extLst>
      <p:ext uri="{BB962C8B-B14F-4D97-AF65-F5344CB8AC3E}">
        <p14:creationId xmlns:p14="http://schemas.microsoft.com/office/powerpoint/2010/main" val="1453788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7886700" cy="1325563"/>
          </a:xfrm>
        </p:spPr>
        <p:txBody>
          <a:bodyPr/>
          <a:lstStyle/>
          <a:p>
            <a:r>
              <a:rPr lang="en-GB" i="1" dirty="0" smtClean="0"/>
              <a:t>Principle Machinery Hazards</a:t>
            </a:r>
            <a:endParaRPr lang="en-GB" i="1" dirty="0"/>
          </a:p>
        </p:txBody>
      </p:sp>
      <p:sp>
        <p:nvSpPr>
          <p:cNvPr id="5" name="Content Placeholder 4"/>
          <p:cNvSpPr>
            <a:spLocks noGrp="1"/>
          </p:cNvSpPr>
          <p:nvPr>
            <p:ph idx="1"/>
          </p:nvPr>
        </p:nvSpPr>
        <p:spPr>
          <a:xfrm>
            <a:off x="628650" y="1412776"/>
            <a:ext cx="7886700" cy="4351338"/>
          </a:xfrm>
        </p:spPr>
        <p:txBody>
          <a:bodyPr>
            <a:normAutofit/>
          </a:bodyPr>
          <a:lstStyle/>
          <a:p>
            <a:pPr marL="0" indent="0" algn="ctr">
              <a:buNone/>
            </a:pPr>
            <a:r>
              <a:rPr lang="en-GB" sz="2400" b="1" i="1" dirty="0"/>
              <a:t>Machinery and People Safety</a:t>
            </a:r>
          </a:p>
          <a:p>
            <a:pPr marL="0" indent="0">
              <a:buNone/>
            </a:pPr>
            <a:endParaRPr lang="en-GB" sz="2000" b="1" dirty="0"/>
          </a:p>
          <a:p>
            <a:r>
              <a:rPr lang="en-GB" dirty="0" smtClean="0"/>
              <a:t>So what are the </a:t>
            </a:r>
            <a:r>
              <a:rPr lang="en-GB" i="1" dirty="0" smtClean="0"/>
              <a:t>Hazards ?</a:t>
            </a:r>
          </a:p>
          <a:p>
            <a:pPr marL="0" indent="0">
              <a:buNone/>
            </a:pPr>
            <a:endParaRPr lang="en-GB" sz="2000" dirty="0" smtClean="0"/>
          </a:p>
          <a:p>
            <a:pPr marL="0" indent="0">
              <a:buNone/>
            </a:pPr>
            <a:endParaRPr lang="en-GB" sz="2000" dirty="0" smtClean="0"/>
          </a:p>
          <a:p>
            <a:r>
              <a:rPr lang="en-GB" dirty="0" smtClean="0"/>
              <a:t>Can you give any examples ?</a:t>
            </a:r>
          </a:p>
          <a:p>
            <a:endParaRPr lang="en-GB" sz="2200" dirty="0" smtClean="0"/>
          </a:p>
          <a:p>
            <a:endParaRPr lang="en-GB" dirty="0" smtClean="0"/>
          </a:p>
          <a:p>
            <a:r>
              <a:rPr lang="en-GB" dirty="0" smtClean="0"/>
              <a:t>The hazards are…..</a:t>
            </a:r>
          </a:p>
        </p:txBody>
      </p:sp>
    </p:spTree>
    <p:extLst>
      <p:ext uri="{BB962C8B-B14F-4D97-AF65-F5344CB8AC3E}">
        <p14:creationId xmlns:p14="http://schemas.microsoft.com/office/powerpoint/2010/main" val="892144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7886700" cy="1325563"/>
          </a:xfrm>
        </p:spPr>
        <p:txBody>
          <a:bodyPr/>
          <a:lstStyle/>
          <a:p>
            <a:r>
              <a:rPr lang="en-GB" i="1" dirty="0" smtClean="0"/>
              <a:t>Principle Machinery Hazards</a:t>
            </a:r>
            <a:endParaRPr lang="en-GB" i="1" dirty="0"/>
          </a:p>
        </p:txBody>
      </p:sp>
      <p:sp>
        <p:nvSpPr>
          <p:cNvPr id="5" name="Content Placeholder 4"/>
          <p:cNvSpPr>
            <a:spLocks noGrp="1"/>
          </p:cNvSpPr>
          <p:nvPr>
            <p:ph idx="1"/>
          </p:nvPr>
        </p:nvSpPr>
        <p:spPr>
          <a:xfrm>
            <a:off x="628650" y="1412776"/>
            <a:ext cx="7886700" cy="4351338"/>
          </a:xfrm>
        </p:spPr>
        <p:txBody>
          <a:bodyPr>
            <a:normAutofit fontScale="92500" lnSpcReduction="10000"/>
          </a:bodyPr>
          <a:lstStyle/>
          <a:p>
            <a:r>
              <a:rPr lang="en-GB" sz="2600" b="1" dirty="0" smtClean="0"/>
              <a:t>Five Principle Mechanical Hazards associated with moving parts of machines</a:t>
            </a:r>
          </a:p>
          <a:p>
            <a:endParaRPr lang="en-GB" sz="2000" b="1" dirty="0"/>
          </a:p>
          <a:p>
            <a:r>
              <a:rPr lang="en-GB" dirty="0" smtClean="0"/>
              <a:t>Contact or Entanglement</a:t>
            </a:r>
          </a:p>
          <a:p>
            <a:pPr marL="0" indent="0">
              <a:buNone/>
            </a:pPr>
            <a:endParaRPr lang="en-GB" sz="2000" dirty="0" smtClean="0"/>
          </a:p>
          <a:p>
            <a:r>
              <a:rPr lang="en-GB" dirty="0" smtClean="0"/>
              <a:t>Drawing in</a:t>
            </a:r>
          </a:p>
          <a:p>
            <a:endParaRPr lang="en-GB" sz="2200" dirty="0" smtClean="0"/>
          </a:p>
          <a:p>
            <a:r>
              <a:rPr lang="en-GB" dirty="0" smtClean="0"/>
              <a:t>Shearing</a:t>
            </a:r>
            <a:endParaRPr lang="en-GB" dirty="0"/>
          </a:p>
          <a:p>
            <a:pPr marL="0" indent="0">
              <a:buNone/>
            </a:pPr>
            <a:endParaRPr lang="en-GB" sz="2200" dirty="0" smtClean="0"/>
          </a:p>
          <a:p>
            <a:r>
              <a:rPr lang="en-GB" dirty="0" smtClean="0"/>
              <a:t>Crushing and Impact</a:t>
            </a:r>
          </a:p>
          <a:p>
            <a:endParaRPr lang="en-GB" sz="2200" dirty="0" smtClean="0"/>
          </a:p>
          <a:p>
            <a:r>
              <a:rPr lang="en-GB" dirty="0"/>
              <a:t>Cutting, Friction and Abrasions</a:t>
            </a:r>
          </a:p>
          <a:p>
            <a:endParaRPr lang="en-GB" dirty="0" smtClean="0"/>
          </a:p>
          <a:p>
            <a:endParaRPr lang="en-GB" sz="2200" dirty="0" smtClean="0"/>
          </a:p>
        </p:txBody>
      </p:sp>
      <p:pic>
        <p:nvPicPr>
          <p:cNvPr id="4" name="Picture 4" descr="D:\Data\Pictures\imagesCAGBMQ8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4008" y="2708920"/>
            <a:ext cx="3816424" cy="208823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066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7886700" cy="1325563"/>
          </a:xfrm>
        </p:spPr>
        <p:txBody>
          <a:bodyPr/>
          <a:lstStyle/>
          <a:p>
            <a:r>
              <a:rPr lang="en-GB" i="1" dirty="0" smtClean="0"/>
              <a:t>Machinery Hazards </a:t>
            </a:r>
            <a:endParaRPr lang="en-GB" i="1" dirty="0"/>
          </a:p>
        </p:txBody>
      </p:sp>
      <p:sp>
        <p:nvSpPr>
          <p:cNvPr id="5" name="Content Placeholder 4"/>
          <p:cNvSpPr>
            <a:spLocks noGrp="1"/>
          </p:cNvSpPr>
          <p:nvPr>
            <p:ph idx="1"/>
          </p:nvPr>
        </p:nvSpPr>
        <p:spPr/>
        <p:txBody>
          <a:bodyPr>
            <a:normAutofit/>
          </a:bodyPr>
          <a:lstStyle/>
          <a:p>
            <a:pPr>
              <a:buNone/>
            </a:pPr>
            <a:endParaRPr lang="en-US" sz="2000" dirty="0" smtClean="0"/>
          </a:p>
          <a:p>
            <a:pPr>
              <a:buNone/>
            </a:pPr>
            <a:endParaRPr lang="en-US" sz="2000" dirty="0" smtClean="0"/>
          </a:p>
          <a:p>
            <a:endParaRPr lang="en-US" sz="2200" dirty="0" smtClean="0"/>
          </a:p>
          <a:p>
            <a:endParaRPr lang="en-GB" dirty="0" smtClean="0"/>
          </a:p>
          <a:p>
            <a:endParaRPr lang="en-GB" dirty="0"/>
          </a:p>
        </p:txBody>
      </p:sp>
      <p:sp>
        <p:nvSpPr>
          <p:cNvPr id="4" name="TextBox 3"/>
          <p:cNvSpPr txBox="1"/>
          <p:nvPr/>
        </p:nvSpPr>
        <p:spPr>
          <a:xfrm>
            <a:off x="428596" y="1142984"/>
            <a:ext cx="8215370" cy="5355312"/>
          </a:xfrm>
          <a:prstGeom prst="rect">
            <a:avLst/>
          </a:prstGeom>
          <a:noFill/>
        </p:spPr>
        <p:txBody>
          <a:bodyPr wrap="square" rtlCol="0">
            <a:spAutoFit/>
          </a:bodyPr>
          <a:lstStyle/>
          <a:p>
            <a:r>
              <a:rPr lang="en-GB" sz="2800" b="1" dirty="0"/>
              <a:t>Moving machinery can cause injuries in many ways:</a:t>
            </a:r>
          </a:p>
          <a:p>
            <a:endParaRPr lang="en-GB" sz="2800" b="1" dirty="0"/>
          </a:p>
          <a:p>
            <a:pPr marL="457200" indent="-457200">
              <a:buFont typeface="Arial" pitchFamily="34" charset="0"/>
              <a:buChar char="•"/>
            </a:pPr>
            <a:r>
              <a:rPr lang="en-GB" sz="2400" dirty="0"/>
              <a:t>People can be struck and injured by moving parts of machinery or ejected material</a:t>
            </a:r>
            <a:r>
              <a:rPr lang="en-GB" sz="2400" dirty="0" smtClean="0"/>
              <a:t>.</a:t>
            </a:r>
          </a:p>
          <a:p>
            <a:pPr marL="457200" indent="-457200">
              <a:buFont typeface="Arial" pitchFamily="34" charset="0"/>
              <a:buChar char="•"/>
            </a:pPr>
            <a:endParaRPr lang="en-GB" sz="2400" dirty="0" smtClean="0"/>
          </a:p>
          <a:p>
            <a:pPr marL="457200" indent="-457200">
              <a:buFont typeface="Arial" pitchFamily="34" charset="0"/>
              <a:buChar char="•"/>
            </a:pPr>
            <a:r>
              <a:rPr lang="en-GB" sz="2400" dirty="0" smtClean="0"/>
              <a:t>Parts </a:t>
            </a:r>
            <a:r>
              <a:rPr lang="en-GB" sz="2400" dirty="0"/>
              <a:t>of the body can also be drawn in or trapped between rollers, belts and pulley </a:t>
            </a:r>
            <a:r>
              <a:rPr lang="en-GB" sz="2400" dirty="0" smtClean="0"/>
              <a:t>drives.</a:t>
            </a:r>
          </a:p>
          <a:p>
            <a:pPr marL="457200" indent="-457200">
              <a:buFont typeface="Arial" pitchFamily="34" charset="0"/>
              <a:buChar char="•"/>
            </a:pPr>
            <a:endParaRPr lang="en-GB" sz="2400" dirty="0"/>
          </a:p>
          <a:p>
            <a:pPr marL="457200" indent="-457200">
              <a:buFont typeface="Arial" pitchFamily="34" charset="0"/>
              <a:buChar char="•"/>
            </a:pPr>
            <a:r>
              <a:rPr lang="en-GB" sz="2400" dirty="0"/>
              <a:t>Sharp edges can cause cuts and severing injuries, sharp-pointed parts can cause stabbing or puncture the skin, and rough surface parts can cause friction or </a:t>
            </a:r>
            <a:r>
              <a:rPr lang="en-GB" sz="2400" dirty="0" smtClean="0"/>
              <a:t>abrasion. </a:t>
            </a:r>
            <a:endParaRPr lang="en-GB" sz="2400" dirty="0"/>
          </a:p>
          <a:p>
            <a:endParaRPr lang="en-US" dirty="0" smtClean="0"/>
          </a:p>
        </p:txBody>
      </p:sp>
    </p:spTree>
    <p:extLst>
      <p:ext uri="{BB962C8B-B14F-4D97-AF65-F5344CB8AC3E}">
        <p14:creationId xmlns:p14="http://schemas.microsoft.com/office/powerpoint/2010/main" val="95006632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1400"/>
            <a:ext cx="7886700" cy="1325563"/>
          </a:xfrm>
        </p:spPr>
        <p:txBody>
          <a:bodyPr/>
          <a:lstStyle/>
          <a:p>
            <a:r>
              <a:rPr lang="en-GB" i="1" dirty="0" smtClean="0"/>
              <a:t>Machinery Hazards </a:t>
            </a:r>
            <a:endParaRPr lang="en-GB" i="1" dirty="0"/>
          </a:p>
        </p:txBody>
      </p:sp>
      <p:sp>
        <p:nvSpPr>
          <p:cNvPr id="5" name="Content Placeholder 4"/>
          <p:cNvSpPr>
            <a:spLocks noGrp="1"/>
          </p:cNvSpPr>
          <p:nvPr>
            <p:ph idx="1"/>
          </p:nvPr>
        </p:nvSpPr>
        <p:spPr/>
        <p:txBody>
          <a:bodyPr>
            <a:normAutofit/>
          </a:bodyPr>
          <a:lstStyle/>
          <a:p>
            <a:pPr>
              <a:buNone/>
            </a:pPr>
            <a:endParaRPr lang="en-US" sz="2000" dirty="0" smtClean="0"/>
          </a:p>
          <a:p>
            <a:pPr>
              <a:buNone/>
            </a:pPr>
            <a:endParaRPr lang="en-US" sz="2000" dirty="0" smtClean="0"/>
          </a:p>
          <a:p>
            <a:endParaRPr lang="en-US" sz="2200" dirty="0" smtClean="0"/>
          </a:p>
          <a:p>
            <a:endParaRPr lang="en-GB" dirty="0" smtClean="0"/>
          </a:p>
          <a:p>
            <a:endParaRPr lang="en-GB" dirty="0"/>
          </a:p>
        </p:txBody>
      </p:sp>
      <p:sp>
        <p:nvSpPr>
          <p:cNvPr id="4" name="TextBox 3"/>
          <p:cNvSpPr txBox="1"/>
          <p:nvPr/>
        </p:nvSpPr>
        <p:spPr>
          <a:xfrm>
            <a:off x="428596" y="1142984"/>
            <a:ext cx="8215370" cy="5170646"/>
          </a:xfrm>
          <a:prstGeom prst="rect">
            <a:avLst/>
          </a:prstGeom>
          <a:noFill/>
        </p:spPr>
        <p:txBody>
          <a:bodyPr wrap="square" rtlCol="0">
            <a:spAutoFit/>
          </a:bodyPr>
          <a:lstStyle/>
          <a:p>
            <a:pPr marL="342900" indent="-342900">
              <a:buFont typeface="Arial" pitchFamily="34" charset="0"/>
              <a:buChar char="•"/>
            </a:pPr>
            <a:r>
              <a:rPr lang="en-GB" sz="2400" dirty="0" smtClean="0"/>
              <a:t>People </a:t>
            </a:r>
            <a:r>
              <a:rPr lang="en-GB" sz="2400" dirty="0"/>
              <a:t>can be crushed, both between parts moving together or towards a fixed part of the machine, wall or other object, and two parts moving past one another can cause </a:t>
            </a:r>
            <a:r>
              <a:rPr lang="en-GB" sz="2400" dirty="0" smtClean="0"/>
              <a:t>shearing. </a:t>
            </a:r>
          </a:p>
          <a:p>
            <a:pPr marL="342900" indent="-342900">
              <a:buFont typeface="Arial" pitchFamily="34" charset="0"/>
              <a:buChar char="•"/>
            </a:pPr>
            <a:endParaRPr lang="en-GB" sz="2400" dirty="0"/>
          </a:p>
          <a:p>
            <a:pPr marL="342900" indent="-342900">
              <a:buFont typeface="Arial" pitchFamily="34" charset="0"/>
              <a:buChar char="•"/>
            </a:pPr>
            <a:r>
              <a:rPr lang="en-GB" sz="2400" dirty="0"/>
              <a:t>Parts of the machine, materials and emissions (such as steam or water) can be hot or cold enough to cause burns or scalds and electricity can cause electrical shock and </a:t>
            </a:r>
            <a:r>
              <a:rPr lang="en-GB" sz="2400" dirty="0" smtClean="0"/>
              <a:t>burns. </a:t>
            </a:r>
          </a:p>
          <a:p>
            <a:pPr marL="342900" indent="-342900">
              <a:buFont typeface="Arial" pitchFamily="34" charset="0"/>
              <a:buChar char="•"/>
            </a:pPr>
            <a:endParaRPr lang="en-GB" sz="2400" dirty="0"/>
          </a:p>
          <a:p>
            <a:pPr marL="342900" indent="-342900">
              <a:buFont typeface="Arial" pitchFamily="34" charset="0"/>
              <a:buChar char="•"/>
            </a:pPr>
            <a:r>
              <a:rPr lang="en-GB" sz="2400" dirty="0" smtClean="0"/>
              <a:t>Injuries </a:t>
            </a:r>
            <a:r>
              <a:rPr lang="en-GB" sz="2400" dirty="0"/>
              <a:t>can also occur due to machinery becoming unreliable and developing faults or when machines are used improperly through inexperience or lack of </a:t>
            </a:r>
            <a:r>
              <a:rPr lang="en-GB" sz="2400" dirty="0" smtClean="0"/>
              <a:t>training.</a:t>
            </a:r>
            <a:endParaRPr lang="en-GB" sz="2400" dirty="0"/>
          </a:p>
          <a:p>
            <a:endParaRPr lang="en-US" dirty="0" smtClean="0"/>
          </a:p>
        </p:txBody>
      </p:sp>
    </p:spTree>
    <p:extLst>
      <p:ext uri="{BB962C8B-B14F-4D97-AF65-F5344CB8AC3E}">
        <p14:creationId xmlns:p14="http://schemas.microsoft.com/office/powerpoint/2010/main" val="383766106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7886700" cy="1325563"/>
          </a:xfrm>
        </p:spPr>
        <p:txBody>
          <a:bodyPr/>
          <a:lstStyle/>
          <a:p>
            <a:r>
              <a:rPr lang="en-GB" i="1" dirty="0" smtClean="0"/>
              <a:t>Machinery Hazards </a:t>
            </a:r>
            <a:endParaRPr lang="en-GB" i="1" dirty="0"/>
          </a:p>
        </p:txBody>
      </p:sp>
      <p:sp>
        <p:nvSpPr>
          <p:cNvPr id="5" name="Content Placeholder 4"/>
          <p:cNvSpPr>
            <a:spLocks noGrp="1"/>
          </p:cNvSpPr>
          <p:nvPr>
            <p:ph idx="1"/>
          </p:nvPr>
        </p:nvSpPr>
        <p:spPr/>
        <p:txBody>
          <a:bodyPr>
            <a:normAutofit/>
          </a:bodyPr>
          <a:lstStyle/>
          <a:p>
            <a:pPr>
              <a:buNone/>
            </a:pPr>
            <a:endParaRPr lang="en-US" sz="2000" dirty="0" smtClean="0"/>
          </a:p>
          <a:p>
            <a:pPr>
              <a:buNone/>
            </a:pPr>
            <a:endParaRPr lang="en-US" sz="2000" dirty="0" smtClean="0"/>
          </a:p>
          <a:p>
            <a:endParaRPr lang="en-US" sz="2200" dirty="0" smtClean="0"/>
          </a:p>
          <a:p>
            <a:endParaRPr lang="en-GB" dirty="0" smtClean="0"/>
          </a:p>
          <a:p>
            <a:endParaRPr lang="en-GB" dirty="0"/>
          </a:p>
        </p:txBody>
      </p:sp>
      <p:sp>
        <p:nvSpPr>
          <p:cNvPr id="3" name="TextBox 2"/>
          <p:cNvSpPr txBox="1"/>
          <p:nvPr/>
        </p:nvSpPr>
        <p:spPr>
          <a:xfrm>
            <a:off x="539552" y="1052736"/>
            <a:ext cx="8064896" cy="800219"/>
          </a:xfrm>
          <a:prstGeom prst="rect">
            <a:avLst/>
          </a:prstGeom>
          <a:noFill/>
        </p:spPr>
        <p:txBody>
          <a:bodyPr wrap="square" rtlCol="0">
            <a:spAutoFit/>
          </a:bodyPr>
          <a:lstStyle/>
          <a:p>
            <a:pPr algn="ctr"/>
            <a:r>
              <a:rPr lang="en-GB" sz="2800" b="1" i="1" dirty="0" smtClean="0"/>
              <a:t>CONTACT or ENTANGLEMENT</a:t>
            </a:r>
            <a:endParaRPr lang="en-GB" sz="2800" b="1" i="1" dirty="0"/>
          </a:p>
          <a:p>
            <a:endParaRPr lang="en-GB"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457200" y="1700808"/>
            <a:ext cx="8229600" cy="4137323"/>
          </a:xfrm>
          <a:prstGeom prst="rect">
            <a:avLst/>
          </a:prstGeom>
          <a:ln w="38100">
            <a:solidFill>
              <a:srgbClr val="FF0000"/>
            </a:solidFill>
          </a:ln>
        </p:spPr>
      </p:pic>
    </p:spTree>
    <p:extLst>
      <p:ext uri="{BB962C8B-B14F-4D97-AF65-F5344CB8AC3E}">
        <p14:creationId xmlns:p14="http://schemas.microsoft.com/office/powerpoint/2010/main" val="183576077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9392"/>
            <a:ext cx="7886700" cy="1325563"/>
          </a:xfrm>
        </p:spPr>
        <p:txBody>
          <a:bodyPr/>
          <a:lstStyle/>
          <a:p>
            <a:r>
              <a:rPr lang="en-GB" i="1" dirty="0" smtClean="0"/>
              <a:t>Machinery Hazards </a:t>
            </a:r>
            <a:endParaRPr lang="en-GB" i="1" dirty="0"/>
          </a:p>
        </p:txBody>
      </p:sp>
      <p:sp>
        <p:nvSpPr>
          <p:cNvPr id="5" name="Content Placeholder 4"/>
          <p:cNvSpPr>
            <a:spLocks noGrp="1"/>
          </p:cNvSpPr>
          <p:nvPr>
            <p:ph idx="1"/>
          </p:nvPr>
        </p:nvSpPr>
        <p:spPr/>
        <p:txBody>
          <a:bodyPr>
            <a:normAutofit/>
          </a:bodyPr>
          <a:lstStyle/>
          <a:p>
            <a:pPr>
              <a:buNone/>
            </a:pPr>
            <a:endParaRPr lang="en-US" sz="2000" dirty="0" smtClean="0"/>
          </a:p>
          <a:p>
            <a:pPr>
              <a:buNone/>
            </a:pPr>
            <a:endParaRPr lang="en-US" sz="2000" dirty="0" smtClean="0"/>
          </a:p>
          <a:p>
            <a:endParaRPr lang="en-US" sz="2200" dirty="0" smtClean="0"/>
          </a:p>
          <a:p>
            <a:endParaRPr lang="en-GB" dirty="0" smtClean="0"/>
          </a:p>
          <a:p>
            <a:endParaRPr lang="en-GB" dirty="0"/>
          </a:p>
        </p:txBody>
      </p:sp>
      <p:sp>
        <p:nvSpPr>
          <p:cNvPr id="3" name="TextBox 2"/>
          <p:cNvSpPr txBox="1"/>
          <p:nvPr/>
        </p:nvSpPr>
        <p:spPr>
          <a:xfrm>
            <a:off x="539552" y="1340768"/>
            <a:ext cx="8064896" cy="800219"/>
          </a:xfrm>
          <a:prstGeom prst="rect">
            <a:avLst/>
          </a:prstGeom>
          <a:noFill/>
        </p:spPr>
        <p:txBody>
          <a:bodyPr wrap="square" rtlCol="0">
            <a:spAutoFit/>
          </a:bodyPr>
          <a:lstStyle/>
          <a:p>
            <a:pPr algn="ctr"/>
            <a:r>
              <a:rPr lang="en-GB" sz="2800" b="1" i="1" dirty="0" smtClean="0"/>
              <a:t>DRAWING IN</a:t>
            </a:r>
            <a:endParaRPr lang="en-GB" sz="2800" b="1" i="1" dirty="0"/>
          </a:p>
          <a:p>
            <a:endParaRPr lang="en-GB"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93999"/>
            <a:ext cx="9144000"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05401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0819"/>
            <a:ext cx="7886700" cy="1325563"/>
          </a:xfrm>
        </p:spPr>
        <p:txBody>
          <a:bodyPr/>
          <a:lstStyle/>
          <a:p>
            <a:r>
              <a:rPr lang="en-GB" i="1" dirty="0" smtClean="0"/>
              <a:t>Machinery Hazards </a:t>
            </a:r>
            <a:endParaRPr lang="en-GB" i="1" dirty="0"/>
          </a:p>
        </p:txBody>
      </p:sp>
      <p:sp>
        <p:nvSpPr>
          <p:cNvPr id="5" name="Content Placeholder 4"/>
          <p:cNvSpPr>
            <a:spLocks noGrp="1"/>
          </p:cNvSpPr>
          <p:nvPr>
            <p:ph idx="1"/>
          </p:nvPr>
        </p:nvSpPr>
        <p:spPr/>
        <p:txBody>
          <a:bodyPr>
            <a:normAutofit/>
          </a:bodyPr>
          <a:lstStyle/>
          <a:p>
            <a:pPr>
              <a:buNone/>
            </a:pPr>
            <a:endParaRPr lang="en-US" sz="2000" dirty="0" smtClean="0"/>
          </a:p>
          <a:p>
            <a:pPr>
              <a:buNone/>
            </a:pPr>
            <a:endParaRPr lang="en-US" sz="2000" dirty="0" smtClean="0"/>
          </a:p>
          <a:p>
            <a:endParaRPr lang="en-US" sz="2200" dirty="0" smtClean="0"/>
          </a:p>
          <a:p>
            <a:endParaRPr lang="en-GB" dirty="0" smtClean="0"/>
          </a:p>
          <a:p>
            <a:endParaRPr lang="en-GB" dirty="0"/>
          </a:p>
        </p:txBody>
      </p:sp>
      <p:sp>
        <p:nvSpPr>
          <p:cNvPr id="3" name="TextBox 2"/>
          <p:cNvSpPr txBox="1"/>
          <p:nvPr/>
        </p:nvSpPr>
        <p:spPr>
          <a:xfrm>
            <a:off x="539552" y="980728"/>
            <a:ext cx="8064896" cy="800219"/>
          </a:xfrm>
          <a:prstGeom prst="rect">
            <a:avLst/>
          </a:prstGeom>
          <a:noFill/>
        </p:spPr>
        <p:txBody>
          <a:bodyPr wrap="square" rtlCol="0">
            <a:spAutoFit/>
          </a:bodyPr>
          <a:lstStyle/>
          <a:p>
            <a:pPr algn="ctr"/>
            <a:r>
              <a:rPr lang="en-GB" sz="2800" b="1" i="1" dirty="0" smtClean="0"/>
              <a:t>SHEARING</a:t>
            </a:r>
            <a:endParaRPr lang="en-GB" sz="2800" b="1" i="1" dirty="0"/>
          </a:p>
          <a:p>
            <a:endParaRPr lang="en-GB"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457200" y="1484785"/>
            <a:ext cx="8058150" cy="4431672"/>
          </a:xfrm>
          <a:prstGeom prst="rect">
            <a:avLst/>
          </a:prstGeom>
          <a:ln w="38100">
            <a:solidFill>
              <a:srgbClr val="FF0000"/>
            </a:solidFill>
          </a:ln>
        </p:spPr>
      </p:pic>
    </p:spTree>
    <p:extLst>
      <p:ext uri="{BB962C8B-B14F-4D97-AF65-F5344CB8AC3E}">
        <p14:creationId xmlns:p14="http://schemas.microsoft.com/office/powerpoint/2010/main" val="131906736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 y="-171400"/>
            <a:ext cx="7886700" cy="1325563"/>
          </a:xfrm>
        </p:spPr>
        <p:txBody>
          <a:bodyPr/>
          <a:lstStyle/>
          <a:p>
            <a:r>
              <a:rPr lang="en-GB" i="1" dirty="0" smtClean="0"/>
              <a:t>Machinery Hazards </a:t>
            </a:r>
            <a:endParaRPr lang="en-GB" i="1" dirty="0"/>
          </a:p>
        </p:txBody>
      </p:sp>
      <p:sp>
        <p:nvSpPr>
          <p:cNvPr id="5" name="Content Placeholder 4"/>
          <p:cNvSpPr>
            <a:spLocks noGrp="1"/>
          </p:cNvSpPr>
          <p:nvPr>
            <p:ph idx="1"/>
          </p:nvPr>
        </p:nvSpPr>
        <p:spPr/>
        <p:txBody>
          <a:bodyPr>
            <a:normAutofit/>
          </a:bodyPr>
          <a:lstStyle/>
          <a:p>
            <a:pPr>
              <a:buNone/>
            </a:pPr>
            <a:endParaRPr lang="en-US" sz="2000" dirty="0" smtClean="0"/>
          </a:p>
          <a:p>
            <a:pPr>
              <a:buNone/>
            </a:pPr>
            <a:endParaRPr lang="en-US" sz="2000" dirty="0" smtClean="0"/>
          </a:p>
          <a:p>
            <a:endParaRPr lang="en-US" sz="2200" dirty="0" smtClean="0"/>
          </a:p>
          <a:p>
            <a:endParaRPr lang="en-GB" dirty="0" smtClean="0"/>
          </a:p>
          <a:p>
            <a:endParaRPr lang="en-GB" dirty="0"/>
          </a:p>
        </p:txBody>
      </p:sp>
      <p:sp>
        <p:nvSpPr>
          <p:cNvPr id="3" name="TextBox 2"/>
          <p:cNvSpPr txBox="1"/>
          <p:nvPr/>
        </p:nvSpPr>
        <p:spPr>
          <a:xfrm>
            <a:off x="539552" y="876250"/>
            <a:ext cx="8064896" cy="523220"/>
          </a:xfrm>
          <a:prstGeom prst="rect">
            <a:avLst/>
          </a:prstGeom>
          <a:noFill/>
        </p:spPr>
        <p:txBody>
          <a:bodyPr wrap="square" rtlCol="0">
            <a:spAutoFit/>
          </a:bodyPr>
          <a:lstStyle/>
          <a:p>
            <a:pPr algn="ctr"/>
            <a:r>
              <a:rPr lang="en-GB" sz="2800" b="1" i="1" dirty="0" smtClean="0"/>
              <a:t>CRUSHING</a:t>
            </a:r>
            <a:endParaRPr lang="en-GB"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473291" y="1380306"/>
            <a:ext cx="8131157" cy="4471823"/>
          </a:xfrm>
          <a:prstGeom prst="rect">
            <a:avLst/>
          </a:prstGeom>
          <a:ln w="38100">
            <a:solidFill>
              <a:srgbClr val="FF0000"/>
            </a:solidFill>
          </a:ln>
        </p:spPr>
      </p:pic>
    </p:spTree>
    <p:extLst>
      <p:ext uri="{BB962C8B-B14F-4D97-AF65-F5344CB8AC3E}">
        <p14:creationId xmlns:p14="http://schemas.microsoft.com/office/powerpoint/2010/main" val="140107166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71400"/>
            <a:ext cx="7886700" cy="1325563"/>
          </a:xfrm>
        </p:spPr>
        <p:txBody>
          <a:bodyPr/>
          <a:lstStyle/>
          <a:p>
            <a:r>
              <a:rPr lang="en-GB" i="1" dirty="0" smtClean="0"/>
              <a:t>Machinery Hazards </a:t>
            </a:r>
            <a:endParaRPr lang="en-GB" i="1" dirty="0"/>
          </a:p>
        </p:txBody>
      </p:sp>
      <p:sp>
        <p:nvSpPr>
          <p:cNvPr id="5" name="Content Placeholder 4"/>
          <p:cNvSpPr>
            <a:spLocks noGrp="1"/>
          </p:cNvSpPr>
          <p:nvPr>
            <p:ph idx="1"/>
          </p:nvPr>
        </p:nvSpPr>
        <p:spPr/>
        <p:txBody>
          <a:bodyPr>
            <a:normAutofit/>
          </a:bodyPr>
          <a:lstStyle/>
          <a:p>
            <a:pPr>
              <a:buNone/>
            </a:pPr>
            <a:endParaRPr lang="en-US" sz="2000" dirty="0" smtClean="0"/>
          </a:p>
          <a:p>
            <a:pPr>
              <a:buNone/>
            </a:pPr>
            <a:endParaRPr lang="en-US" sz="2000" dirty="0" smtClean="0"/>
          </a:p>
          <a:p>
            <a:endParaRPr lang="en-US" sz="2200" dirty="0" smtClean="0"/>
          </a:p>
          <a:p>
            <a:endParaRPr lang="en-GB" dirty="0" smtClean="0"/>
          </a:p>
          <a:p>
            <a:endParaRPr lang="en-GB" dirty="0"/>
          </a:p>
        </p:txBody>
      </p:sp>
      <p:sp>
        <p:nvSpPr>
          <p:cNvPr id="3" name="TextBox 2"/>
          <p:cNvSpPr txBox="1"/>
          <p:nvPr/>
        </p:nvSpPr>
        <p:spPr>
          <a:xfrm>
            <a:off x="539552" y="908720"/>
            <a:ext cx="8064896" cy="800219"/>
          </a:xfrm>
          <a:prstGeom prst="rect">
            <a:avLst/>
          </a:prstGeom>
          <a:noFill/>
        </p:spPr>
        <p:txBody>
          <a:bodyPr wrap="square" rtlCol="0">
            <a:spAutoFit/>
          </a:bodyPr>
          <a:lstStyle/>
          <a:p>
            <a:pPr algn="ctr"/>
            <a:r>
              <a:rPr lang="en-GB" sz="2800" b="1" i="1" dirty="0" smtClean="0"/>
              <a:t>IMPACT</a:t>
            </a:r>
            <a:endParaRPr lang="en-GB" sz="2800" b="1" i="1" dirty="0"/>
          </a:p>
          <a:p>
            <a:endParaRPr lang="en-GB"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407910" y="1484783"/>
            <a:ext cx="8107440" cy="4425619"/>
          </a:xfrm>
          <a:prstGeom prst="rect">
            <a:avLst/>
          </a:prstGeom>
          <a:ln w="38100">
            <a:solidFill>
              <a:srgbClr val="FF0000"/>
            </a:solidFill>
          </a:ln>
        </p:spPr>
      </p:pic>
    </p:spTree>
    <p:extLst>
      <p:ext uri="{BB962C8B-B14F-4D97-AF65-F5344CB8AC3E}">
        <p14:creationId xmlns:p14="http://schemas.microsoft.com/office/powerpoint/2010/main" val="424677456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71400"/>
            <a:ext cx="7886700" cy="1325563"/>
          </a:xfrm>
        </p:spPr>
        <p:txBody>
          <a:bodyPr/>
          <a:lstStyle/>
          <a:p>
            <a:r>
              <a:rPr lang="en-GB" i="1" dirty="0" smtClean="0"/>
              <a:t>Machinery Hazards </a:t>
            </a:r>
            <a:endParaRPr lang="en-GB" i="1" dirty="0"/>
          </a:p>
        </p:txBody>
      </p:sp>
      <p:sp>
        <p:nvSpPr>
          <p:cNvPr id="5" name="Content Placeholder 4"/>
          <p:cNvSpPr>
            <a:spLocks noGrp="1"/>
          </p:cNvSpPr>
          <p:nvPr>
            <p:ph idx="1"/>
          </p:nvPr>
        </p:nvSpPr>
        <p:spPr/>
        <p:txBody>
          <a:bodyPr>
            <a:normAutofit/>
          </a:bodyPr>
          <a:lstStyle/>
          <a:p>
            <a:pPr>
              <a:buNone/>
            </a:pPr>
            <a:endParaRPr lang="en-US" sz="2000" dirty="0" smtClean="0"/>
          </a:p>
          <a:p>
            <a:pPr>
              <a:buNone/>
            </a:pPr>
            <a:endParaRPr lang="en-US" sz="2000" dirty="0" smtClean="0"/>
          </a:p>
          <a:p>
            <a:endParaRPr lang="en-US" sz="2200" dirty="0" smtClean="0"/>
          </a:p>
          <a:p>
            <a:endParaRPr lang="en-GB" dirty="0" smtClean="0"/>
          </a:p>
          <a:p>
            <a:endParaRPr lang="en-GB" dirty="0"/>
          </a:p>
        </p:txBody>
      </p:sp>
      <p:sp>
        <p:nvSpPr>
          <p:cNvPr id="3" name="TextBox 2"/>
          <p:cNvSpPr txBox="1"/>
          <p:nvPr/>
        </p:nvSpPr>
        <p:spPr>
          <a:xfrm>
            <a:off x="755576" y="836712"/>
            <a:ext cx="7632848" cy="523220"/>
          </a:xfrm>
          <a:prstGeom prst="rect">
            <a:avLst/>
          </a:prstGeom>
          <a:noFill/>
        </p:spPr>
        <p:txBody>
          <a:bodyPr wrap="square" rtlCol="0">
            <a:spAutoFit/>
          </a:bodyPr>
          <a:lstStyle/>
          <a:p>
            <a:pPr algn="ctr"/>
            <a:r>
              <a:rPr lang="en-GB" sz="2800" b="1" i="1" dirty="0" smtClean="0"/>
              <a:t>CUTTING</a:t>
            </a:r>
            <a:endParaRPr lang="en-GB"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467544" y="1610224"/>
            <a:ext cx="7993249" cy="4287838"/>
          </a:xfrm>
          <a:prstGeom prst="rect">
            <a:avLst/>
          </a:prstGeom>
          <a:noFill/>
          <a:ln w="38100">
            <a:solidFill>
              <a:srgbClr val="FF0000"/>
            </a:solidFill>
          </a:ln>
        </p:spPr>
      </p:pic>
    </p:spTree>
    <p:extLst>
      <p:ext uri="{BB962C8B-B14F-4D97-AF65-F5344CB8AC3E}">
        <p14:creationId xmlns:p14="http://schemas.microsoft.com/office/powerpoint/2010/main" val="378661643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930275"/>
          </a:xfrm>
        </p:spPr>
        <p:txBody>
          <a:bodyPr/>
          <a:lstStyle/>
          <a:p>
            <a:r>
              <a:rPr lang="en-US" sz="3600" dirty="0" smtClean="0">
                <a:latin typeface="+mn-lt"/>
              </a:rPr>
              <a:t>Disclaimers</a:t>
            </a:r>
            <a:endParaRPr lang="en-US" sz="3600" dirty="0">
              <a:latin typeface="+mn-lt"/>
            </a:endParaRPr>
          </a:p>
        </p:txBody>
      </p:sp>
      <p:sp>
        <p:nvSpPr>
          <p:cNvPr id="3" name="Rectangle 2"/>
          <p:cNvSpPr/>
          <p:nvPr/>
        </p:nvSpPr>
        <p:spPr>
          <a:xfrm>
            <a:off x="838200" y="1516082"/>
            <a:ext cx="7315200" cy="3970318"/>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This material was produced under grant number </a:t>
            </a:r>
            <a:r>
              <a:rPr lang="en-US" dirty="0" smtClean="0">
                <a:solidFill>
                  <a:prstClr val="black"/>
                </a:solidFill>
              </a:rPr>
              <a:t>SH-31190-SH7 </a:t>
            </a:r>
            <a:r>
              <a:rPr lang="en-US" dirty="0">
                <a:solidFill>
                  <a:prstClr val="black"/>
                </a:solidFill>
              </a:rPr>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285750" indent="-285750">
              <a:lnSpc>
                <a:spcPct val="80000"/>
              </a:lnSpc>
              <a:spcBef>
                <a:spcPct val="0"/>
              </a:spcBef>
              <a:buFont typeface="Arial" panose="020B0604020202020204" pitchFamily="34" charset="0"/>
              <a:buChar char="•"/>
            </a:pPr>
            <a:endParaRPr lang="en-US" altLang="en-US" dirty="0">
              <a:solidFill>
                <a:prstClr val="black"/>
              </a:solidFill>
            </a:endParaRPr>
          </a:p>
          <a:p>
            <a:pPr marL="285750" indent="-285750">
              <a:lnSpc>
                <a:spcPct val="80000"/>
              </a:lnSpc>
              <a:spcBef>
                <a:spcPct val="0"/>
              </a:spcBef>
              <a:buFont typeface="Arial" panose="020B0604020202020204" pitchFamily="34" charset="0"/>
              <a:buChar char="•"/>
            </a:pPr>
            <a:r>
              <a:rPr lang="en-US" altLang="en-US" dirty="0">
                <a:solidFill>
                  <a:prstClr val="black"/>
                </a:solidFill>
              </a:rPr>
              <a:t>This training is not intended to replace site or company specific training on the recognition and control of hazards in the workplace.</a:t>
            </a:r>
          </a:p>
          <a:p>
            <a:pPr>
              <a:lnSpc>
                <a:spcPct val="80000"/>
              </a:lnSpc>
              <a:spcBef>
                <a:spcPct val="0"/>
              </a:spcBef>
            </a:pPr>
            <a:endParaRPr lang="en-US" altLang="en-US" dirty="0">
              <a:solidFill>
                <a:prstClr val="black"/>
              </a:solidFill>
            </a:endParaRPr>
          </a:p>
          <a:p>
            <a:pPr marL="285750" indent="-285750">
              <a:lnSpc>
                <a:spcPct val="80000"/>
              </a:lnSpc>
              <a:spcBef>
                <a:spcPct val="0"/>
              </a:spcBef>
              <a:buFont typeface="Arial" panose="020B0604020202020204" pitchFamily="34" charset="0"/>
              <a:buChar char="•"/>
            </a:pPr>
            <a:r>
              <a:rPr lang="en-US" altLang="en-US" dirty="0">
                <a:solidFill>
                  <a:prstClr val="black"/>
                </a:solidFill>
              </a:rPr>
              <a:t>Photos shown in this presentation may depict situations that are not in compliance with applicable OSHA/safety requirements.</a:t>
            </a:r>
          </a:p>
          <a:p>
            <a:pPr>
              <a:lnSpc>
                <a:spcPct val="80000"/>
              </a:lnSpc>
              <a:spcBef>
                <a:spcPct val="0"/>
              </a:spcBef>
            </a:pPr>
            <a:endParaRPr lang="en-US" altLang="en-US" dirty="0">
              <a:solidFill>
                <a:prstClr val="black"/>
              </a:solidFill>
            </a:endParaRPr>
          </a:p>
          <a:p>
            <a:pPr marL="285750" indent="-285750">
              <a:lnSpc>
                <a:spcPct val="80000"/>
              </a:lnSpc>
              <a:spcBef>
                <a:spcPct val="0"/>
              </a:spcBef>
              <a:buFont typeface="Arial" panose="020B0604020202020204" pitchFamily="34" charset="0"/>
              <a:buChar char="•"/>
            </a:pPr>
            <a:r>
              <a:rPr lang="en-US" altLang="en-US" dirty="0">
                <a:solidFill>
                  <a:prstClr val="black"/>
                </a:solidFill>
              </a:rPr>
              <a:t>It is the responsibility of the employer and its employees to comply with all pertinent OSHA/safety rules and regulations in the jurisdiction in which they work.</a:t>
            </a:r>
          </a:p>
          <a:p>
            <a:pPr marL="285750" indent="-285750">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3618486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43408"/>
            <a:ext cx="7886700" cy="1325563"/>
          </a:xfrm>
        </p:spPr>
        <p:txBody>
          <a:bodyPr/>
          <a:lstStyle/>
          <a:p>
            <a:r>
              <a:rPr lang="en-GB" i="1" dirty="0" smtClean="0"/>
              <a:t>Machinery Hazards </a:t>
            </a:r>
            <a:endParaRPr lang="en-GB" i="1" dirty="0"/>
          </a:p>
        </p:txBody>
      </p:sp>
      <p:sp>
        <p:nvSpPr>
          <p:cNvPr id="5" name="Content Placeholder 4"/>
          <p:cNvSpPr>
            <a:spLocks noGrp="1"/>
          </p:cNvSpPr>
          <p:nvPr>
            <p:ph idx="1"/>
          </p:nvPr>
        </p:nvSpPr>
        <p:spPr/>
        <p:txBody>
          <a:bodyPr>
            <a:normAutofit/>
          </a:bodyPr>
          <a:lstStyle/>
          <a:p>
            <a:pPr>
              <a:buNone/>
            </a:pPr>
            <a:endParaRPr lang="en-US" sz="2000" dirty="0" smtClean="0"/>
          </a:p>
          <a:p>
            <a:pPr>
              <a:buNone/>
            </a:pPr>
            <a:endParaRPr lang="en-US" sz="2000" dirty="0" smtClean="0"/>
          </a:p>
          <a:p>
            <a:endParaRPr lang="en-US" sz="2200" dirty="0" smtClean="0"/>
          </a:p>
          <a:p>
            <a:endParaRPr lang="en-GB" dirty="0" smtClean="0"/>
          </a:p>
          <a:p>
            <a:endParaRPr lang="en-GB" dirty="0"/>
          </a:p>
        </p:txBody>
      </p:sp>
      <p:sp>
        <p:nvSpPr>
          <p:cNvPr id="3" name="TextBox 2"/>
          <p:cNvSpPr txBox="1"/>
          <p:nvPr/>
        </p:nvSpPr>
        <p:spPr>
          <a:xfrm>
            <a:off x="755576" y="900589"/>
            <a:ext cx="7632848" cy="800219"/>
          </a:xfrm>
          <a:prstGeom prst="rect">
            <a:avLst/>
          </a:prstGeom>
          <a:noFill/>
        </p:spPr>
        <p:txBody>
          <a:bodyPr wrap="square" rtlCol="0">
            <a:spAutoFit/>
          </a:bodyPr>
          <a:lstStyle/>
          <a:p>
            <a:pPr algn="ctr"/>
            <a:r>
              <a:rPr lang="en-GB" sz="2800" b="1" i="1" dirty="0" smtClean="0"/>
              <a:t>FRICTION  and ABRAISIONS</a:t>
            </a:r>
            <a:endParaRPr lang="en-GB" sz="2800" b="1" i="1" dirty="0"/>
          </a:p>
          <a:p>
            <a:endParaRPr lang="en-GB" dirty="0"/>
          </a:p>
        </p:txBody>
      </p:sp>
      <p:sp>
        <p:nvSpPr>
          <p:cNvPr id="4" name="TextBox 3"/>
          <p:cNvSpPr txBox="1"/>
          <p:nvPr/>
        </p:nvSpPr>
        <p:spPr>
          <a:xfrm>
            <a:off x="1475656" y="2348880"/>
            <a:ext cx="5904656" cy="369332"/>
          </a:xfrm>
          <a:prstGeom prst="rect">
            <a:avLst/>
          </a:prstGeom>
          <a:noFill/>
        </p:spPr>
        <p:txBody>
          <a:bodyPr wrap="square" rtlCol="0">
            <a:spAutoFit/>
          </a:bodyPr>
          <a:lstStyle/>
          <a:p>
            <a:endParaRPr lang="en-GB"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467544" y="1423317"/>
            <a:ext cx="8076050" cy="4525963"/>
          </a:xfrm>
          <a:prstGeom prst="rect">
            <a:avLst/>
          </a:prstGeom>
          <a:ln w="38100">
            <a:solidFill>
              <a:srgbClr val="FF0000"/>
            </a:solidFill>
          </a:ln>
        </p:spPr>
      </p:pic>
    </p:spTree>
    <p:extLst>
      <p:ext uri="{BB962C8B-B14F-4D97-AF65-F5344CB8AC3E}">
        <p14:creationId xmlns:p14="http://schemas.microsoft.com/office/powerpoint/2010/main" val="183393274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00"/>
            <a:ext cx="7886700" cy="1325563"/>
          </a:xfrm>
        </p:spPr>
        <p:txBody>
          <a:bodyPr/>
          <a:lstStyle/>
          <a:p>
            <a:r>
              <a:rPr lang="en-GB" i="1" dirty="0" smtClean="0"/>
              <a:t>Machinery Hazards </a:t>
            </a:r>
            <a:endParaRPr lang="en-GB" i="1" dirty="0"/>
          </a:p>
        </p:txBody>
      </p:sp>
      <p:sp>
        <p:nvSpPr>
          <p:cNvPr id="5" name="Content Placeholder 4"/>
          <p:cNvSpPr>
            <a:spLocks noGrp="1"/>
          </p:cNvSpPr>
          <p:nvPr>
            <p:ph idx="1"/>
          </p:nvPr>
        </p:nvSpPr>
        <p:spPr/>
        <p:txBody>
          <a:bodyPr>
            <a:normAutofit/>
          </a:bodyPr>
          <a:lstStyle/>
          <a:p>
            <a:pPr>
              <a:buNone/>
            </a:pPr>
            <a:endParaRPr lang="en-US" sz="2000" dirty="0" smtClean="0"/>
          </a:p>
          <a:p>
            <a:pPr>
              <a:buNone/>
            </a:pPr>
            <a:endParaRPr lang="en-US" sz="2000" dirty="0" smtClean="0"/>
          </a:p>
          <a:p>
            <a:endParaRPr lang="en-US" sz="2200" dirty="0" smtClean="0"/>
          </a:p>
          <a:p>
            <a:endParaRPr lang="en-GB" dirty="0" smtClean="0"/>
          </a:p>
          <a:p>
            <a:endParaRPr lang="en-GB" dirty="0"/>
          </a:p>
        </p:txBody>
      </p:sp>
      <p:sp>
        <p:nvSpPr>
          <p:cNvPr id="3" name="TextBox 2"/>
          <p:cNvSpPr txBox="1"/>
          <p:nvPr/>
        </p:nvSpPr>
        <p:spPr>
          <a:xfrm>
            <a:off x="755576" y="1340768"/>
            <a:ext cx="7632848" cy="800219"/>
          </a:xfrm>
          <a:prstGeom prst="rect">
            <a:avLst/>
          </a:prstGeom>
          <a:noFill/>
        </p:spPr>
        <p:txBody>
          <a:bodyPr wrap="square" rtlCol="0">
            <a:spAutoFit/>
          </a:bodyPr>
          <a:lstStyle/>
          <a:p>
            <a:pPr algn="ctr"/>
            <a:r>
              <a:rPr lang="en-GB" sz="2800" b="1" i="1" dirty="0" smtClean="0"/>
              <a:t>Stabbing and Puncture</a:t>
            </a:r>
            <a:endParaRPr lang="en-GB" sz="2800" b="1" i="1" dirty="0"/>
          </a:p>
          <a:p>
            <a:endParaRPr lang="en-GB" dirty="0"/>
          </a:p>
        </p:txBody>
      </p:sp>
      <p:sp>
        <p:nvSpPr>
          <p:cNvPr id="4" name="TextBox 3"/>
          <p:cNvSpPr txBox="1"/>
          <p:nvPr/>
        </p:nvSpPr>
        <p:spPr>
          <a:xfrm>
            <a:off x="1475656" y="2348880"/>
            <a:ext cx="5904656" cy="369332"/>
          </a:xfrm>
          <a:prstGeom prst="rect">
            <a:avLst/>
          </a:prstGeom>
          <a:noFill/>
        </p:spPr>
        <p:txBody>
          <a:bodyPr wrap="square" rtlCol="0">
            <a:spAutoFit/>
          </a:bodyPr>
          <a:lstStyle/>
          <a:p>
            <a:endParaRPr lang="en-GB"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1976214"/>
            <a:ext cx="62484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25635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3408"/>
            <a:ext cx="7886700" cy="1325563"/>
          </a:xfrm>
        </p:spPr>
        <p:txBody>
          <a:bodyPr/>
          <a:lstStyle/>
          <a:p>
            <a:r>
              <a:rPr lang="en-GB" i="1" dirty="0" smtClean="0"/>
              <a:t>Machinery Hazards </a:t>
            </a:r>
            <a:endParaRPr lang="en-GB" i="1" dirty="0"/>
          </a:p>
        </p:txBody>
      </p:sp>
      <p:sp>
        <p:nvSpPr>
          <p:cNvPr id="5" name="Content Placeholder 4"/>
          <p:cNvSpPr>
            <a:spLocks noGrp="1"/>
          </p:cNvSpPr>
          <p:nvPr>
            <p:ph idx="1"/>
          </p:nvPr>
        </p:nvSpPr>
        <p:spPr/>
        <p:txBody>
          <a:bodyPr>
            <a:normAutofit/>
          </a:bodyPr>
          <a:lstStyle/>
          <a:p>
            <a:pPr>
              <a:buNone/>
            </a:pPr>
            <a:endParaRPr lang="en-US" sz="2000" dirty="0" smtClean="0"/>
          </a:p>
          <a:p>
            <a:pPr>
              <a:buNone/>
            </a:pPr>
            <a:endParaRPr lang="en-US" sz="2000" dirty="0" smtClean="0"/>
          </a:p>
          <a:p>
            <a:endParaRPr lang="en-US" sz="2200" dirty="0" smtClean="0"/>
          </a:p>
          <a:p>
            <a:endParaRPr lang="en-GB" dirty="0" smtClean="0"/>
          </a:p>
          <a:p>
            <a:endParaRPr lang="en-GB" dirty="0"/>
          </a:p>
        </p:txBody>
      </p:sp>
      <p:sp>
        <p:nvSpPr>
          <p:cNvPr id="3" name="TextBox 2"/>
          <p:cNvSpPr txBox="1"/>
          <p:nvPr/>
        </p:nvSpPr>
        <p:spPr>
          <a:xfrm>
            <a:off x="648792" y="836712"/>
            <a:ext cx="7523608" cy="800219"/>
          </a:xfrm>
          <a:prstGeom prst="rect">
            <a:avLst/>
          </a:prstGeom>
          <a:noFill/>
        </p:spPr>
        <p:txBody>
          <a:bodyPr wrap="square" rtlCol="0">
            <a:spAutoFit/>
          </a:bodyPr>
          <a:lstStyle/>
          <a:p>
            <a:pPr algn="ctr"/>
            <a:r>
              <a:rPr lang="en-GB" sz="2800" b="1" i="1" dirty="0" smtClean="0"/>
              <a:t>NUMEROUS HAZARDS</a:t>
            </a:r>
            <a:endParaRPr lang="en-GB" sz="2800" b="1" i="1" dirty="0"/>
          </a:p>
          <a:p>
            <a:endParaRPr lang="en-GB" dirty="0"/>
          </a:p>
        </p:txBody>
      </p:sp>
      <p:sp>
        <p:nvSpPr>
          <p:cNvPr id="4" name="TextBox 3"/>
          <p:cNvSpPr txBox="1"/>
          <p:nvPr/>
        </p:nvSpPr>
        <p:spPr>
          <a:xfrm>
            <a:off x="1475656" y="2348880"/>
            <a:ext cx="5904656" cy="369332"/>
          </a:xfrm>
          <a:prstGeom prst="rect">
            <a:avLst/>
          </a:prstGeom>
          <a:noFill/>
        </p:spPr>
        <p:txBody>
          <a:bodyPr wrap="square" rtlCol="0">
            <a:spAutoFit/>
          </a:bodyPr>
          <a:lstStyle/>
          <a:p>
            <a:endParaRPr lang="en-GB"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574327" y="1340768"/>
            <a:ext cx="7707313" cy="4537075"/>
          </a:xfrm>
          <a:prstGeom prst="rect">
            <a:avLst/>
          </a:prstGeom>
          <a:noFill/>
          <a:ln w="38100">
            <a:solidFill>
              <a:srgbClr val="FF0000"/>
            </a:solidFill>
          </a:ln>
        </p:spPr>
      </p:pic>
    </p:spTree>
    <p:extLst>
      <p:ext uri="{BB962C8B-B14F-4D97-AF65-F5344CB8AC3E}">
        <p14:creationId xmlns:p14="http://schemas.microsoft.com/office/powerpoint/2010/main" val="217891612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3408"/>
            <a:ext cx="7886700" cy="1325563"/>
          </a:xfrm>
        </p:spPr>
        <p:txBody>
          <a:bodyPr/>
          <a:lstStyle/>
          <a:p>
            <a:r>
              <a:rPr lang="en-GB" i="1" dirty="0" smtClean="0"/>
              <a:t>Machinery Safeguards</a:t>
            </a:r>
            <a:endParaRPr lang="en-GB" i="1" dirty="0"/>
          </a:p>
        </p:txBody>
      </p:sp>
      <p:sp>
        <p:nvSpPr>
          <p:cNvPr id="5" name="Content Placeholder 4"/>
          <p:cNvSpPr>
            <a:spLocks noGrp="1"/>
          </p:cNvSpPr>
          <p:nvPr>
            <p:ph idx="1"/>
          </p:nvPr>
        </p:nvSpPr>
        <p:spPr>
          <a:xfrm>
            <a:off x="736662" y="1196752"/>
            <a:ext cx="7886700" cy="4351338"/>
          </a:xfrm>
        </p:spPr>
        <p:txBody>
          <a:bodyPr>
            <a:normAutofit lnSpcReduction="10000"/>
          </a:bodyPr>
          <a:lstStyle/>
          <a:p>
            <a:endParaRPr lang="en-GB" sz="1000" b="1" dirty="0" smtClean="0"/>
          </a:p>
          <a:p>
            <a:pPr marL="0" indent="0" algn="ctr">
              <a:buNone/>
            </a:pPr>
            <a:r>
              <a:rPr lang="en-GB" sz="2400" b="1" i="1" dirty="0" smtClean="0"/>
              <a:t>Safeguarding from Machinery Hazards</a:t>
            </a:r>
          </a:p>
          <a:p>
            <a:pPr marL="0" indent="0" algn="ctr">
              <a:buNone/>
            </a:pPr>
            <a:endParaRPr lang="en-GB" sz="2800" b="1" i="1" dirty="0"/>
          </a:p>
          <a:p>
            <a:pPr marL="0" indent="0" algn="ctr">
              <a:buNone/>
            </a:pPr>
            <a:endParaRPr lang="en-GB" sz="2800" b="1" i="1" dirty="0" smtClean="0"/>
          </a:p>
          <a:p>
            <a:pPr marL="0" indent="0" algn="ctr">
              <a:buNone/>
            </a:pPr>
            <a:endParaRPr lang="en-GB" sz="2800" b="1" i="1" dirty="0" smtClean="0"/>
          </a:p>
          <a:p>
            <a:pPr marL="0" indent="0" algn="ctr">
              <a:buNone/>
            </a:pPr>
            <a:endParaRPr lang="en-GB" sz="2800" b="1" i="1" dirty="0" smtClean="0"/>
          </a:p>
          <a:p>
            <a:pPr marL="0" indent="0" algn="ctr">
              <a:buNone/>
            </a:pPr>
            <a:endParaRPr lang="en-GB" sz="2800" b="1" i="1" dirty="0"/>
          </a:p>
          <a:p>
            <a:r>
              <a:rPr lang="en-GB" sz="2000" dirty="0" smtClean="0"/>
              <a:t>There are many means of ensuring people do not come into contact with moving parts of machines.</a:t>
            </a:r>
          </a:p>
          <a:p>
            <a:pPr marL="0" indent="0">
              <a:buNone/>
            </a:pPr>
            <a:endParaRPr lang="en-GB" sz="2000" dirty="0" smtClean="0"/>
          </a:p>
          <a:p>
            <a:r>
              <a:rPr lang="en-GB" sz="2000" dirty="0" smtClean="0"/>
              <a:t>Most notably, </a:t>
            </a:r>
            <a:r>
              <a:rPr lang="en-GB" sz="2000" b="1" i="1" dirty="0" smtClean="0"/>
              <a:t>GUARDING</a:t>
            </a:r>
            <a:r>
              <a:rPr lang="en-GB" sz="2000" dirty="0" smtClean="0"/>
              <a:t> </a:t>
            </a:r>
          </a:p>
          <a:p>
            <a:endParaRPr lang="en-US" sz="2000" dirty="0" smtClean="0"/>
          </a:p>
          <a:p>
            <a:pPr>
              <a:buNone/>
            </a:pPr>
            <a:endParaRPr lang="en-GB" b="1" dirty="0" smtClean="0"/>
          </a:p>
        </p:txBody>
      </p:sp>
      <p:pic>
        <p:nvPicPr>
          <p:cNvPr id="5122" name="Picture 2" descr="D:\Data\Pictures\imagesCAS8444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5856" y="1916832"/>
            <a:ext cx="2819222" cy="1979454"/>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066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3408"/>
            <a:ext cx="7886700" cy="1325563"/>
          </a:xfrm>
        </p:spPr>
        <p:txBody>
          <a:bodyPr/>
          <a:lstStyle/>
          <a:p>
            <a:r>
              <a:rPr lang="en-GB" i="1" dirty="0" smtClean="0"/>
              <a:t>Machinery Safeguards</a:t>
            </a:r>
            <a:endParaRPr lang="en-GB" i="1" dirty="0"/>
          </a:p>
        </p:txBody>
      </p:sp>
      <p:sp>
        <p:nvSpPr>
          <p:cNvPr id="5" name="Content Placeholder 4"/>
          <p:cNvSpPr>
            <a:spLocks noGrp="1"/>
          </p:cNvSpPr>
          <p:nvPr>
            <p:ph idx="1"/>
          </p:nvPr>
        </p:nvSpPr>
        <p:spPr>
          <a:xfrm>
            <a:off x="736662" y="1309910"/>
            <a:ext cx="7886700" cy="4351338"/>
          </a:xfrm>
        </p:spPr>
        <p:txBody>
          <a:bodyPr>
            <a:normAutofit fontScale="92500" lnSpcReduction="10000"/>
          </a:bodyPr>
          <a:lstStyle/>
          <a:p>
            <a:endParaRPr lang="en-GB" sz="1000" b="1" dirty="0" smtClean="0"/>
          </a:p>
          <a:p>
            <a:pPr marL="0" indent="0" algn="ctr">
              <a:buNone/>
            </a:pPr>
            <a:endParaRPr lang="en-GB" sz="2800" b="1" i="1" dirty="0"/>
          </a:p>
          <a:p>
            <a:pPr marL="0" indent="0" algn="ctr">
              <a:buNone/>
            </a:pPr>
            <a:endParaRPr lang="en-GB" sz="2800" b="1" i="1" dirty="0" smtClean="0"/>
          </a:p>
          <a:p>
            <a:pPr marL="0" indent="0" algn="ctr">
              <a:buNone/>
            </a:pPr>
            <a:endParaRPr lang="en-GB" sz="2800" b="1" i="1" dirty="0" smtClean="0"/>
          </a:p>
          <a:p>
            <a:pPr marL="0" indent="0" algn="ctr">
              <a:buNone/>
            </a:pPr>
            <a:endParaRPr lang="en-GB" sz="2800" b="1" i="1" dirty="0" smtClean="0"/>
          </a:p>
          <a:p>
            <a:pPr marL="0" indent="0" algn="ctr">
              <a:buNone/>
            </a:pPr>
            <a:endParaRPr lang="en-GB" sz="2800" b="1" i="1" dirty="0" smtClean="0"/>
          </a:p>
          <a:p>
            <a:pPr marL="0" indent="0">
              <a:buNone/>
            </a:pPr>
            <a:r>
              <a:rPr lang="en-GB" sz="2800" b="1" i="1" dirty="0" smtClean="0"/>
              <a:t>Reasons guards are removed</a:t>
            </a:r>
            <a:endParaRPr lang="en-GB" sz="2800" b="1" i="1" dirty="0"/>
          </a:p>
          <a:p>
            <a:r>
              <a:rPr lang="en-GB" sz="2000" dirty="0" smtClean="0"/>
              <a:t>Lubrication</a:t>
            </a:r>
          </a:p>
          <a:p>
            <a:r>
              <a:rPr lang="en-GB" sz="2000" dirty="0" smtClean="0"/>
              <a:t>Maintenance</a:t>
            </a:r>
          </a:p>
          <a:p>
            <a:r>
              <a:rPr lang="en-GB" sz="2000" dirty="0" smtClean="0"/>
              <a:t>Minor adjustments</a:t>
            </a:r>
          </a:p>
          <a:p>
            <a:pPr marL="0" indent="0">
              <a:buNone/>
            </a:pPr>
            <a:r>
              <a:rPr lang="en-GB" sz="2000" dirty="0" smtClean="0">
                <a:solidFill>
                  <a:srgbClr val="FF0000"/>
                </a:solidFill>
              </a:rPr>
              <a:t>Take protective measures if guards must be removed to perform maintenance</a:t>
            </a:r>
          </a:p>
          <a:p>
            <a:endParaRPr lang="en-US" sz="2000" dirty="0" smtClean="0"/>
          </a:p>
          <a:p>
            <a:pPr>
              <a:buNone/>
            </a:pPr>
            <a:endParaRPr lang="en-GB" b="1" dirty="0" smtClean="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2088" y="1309910"/>
            <a:ext cx="2695848" cy="1842223"/>
          </a:xfrm>
          <a:prstGeom prst="rect">
            <a:avLst/>
          </a:prstGeom>
        </p:spPr>
      </p:pic>
    </p:spTree>
    <p:extLst>
      <p:ext uri="{BB962C8B-B14F-4D97-AF65-F5344CB8AC3E}">
        <p14:creationId xmlns:p14="http://schemas.microsoft.com/office/powerpoint/2010/main" val="3908613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71400"/>
            <a:ext cx="7886700" cy="1325563"/>
          </a:xfrm>
        </p:spPr>
        <p:txBody>
          <a:bodyPr/>
          <a:lstStyle/>
          <a:p>
            <a:r>
              <a:rPr lang="en-GB" i="1" dirty="0" smtClean="0"/>
              <a:t>Machinery Safeguards</a:t>
            </a:r>
            <a:endParaRPr lang="en-GB" i="1" dirty="0"/>
          </a:p>
        </p:txBody>
      </p:sp>
      <p:sp>
        <p:nvSpPr>
          <p:cNvPr id="5" name="Content Placeholder 4"/>
          <p:cNvSpPr>
            <a:spLocks noGrp="1"/>
          </p:cNvSpPr>
          <p:nvPr>
            <p:ph idx="1"/>
          </p:nvPr>
        </p:nvSpPr>
        <p:spPr>
          <a:xfrm>
            <a:off x="628650" y="1196752"/>
            <a:ext cx="7886700" cy="4351338"/>
          </a:xfrm>
        </p:spPr>
        <p:txBody>
          <a:bodyPr>
            <a:normAutofit fontScale="92500" lnSpcReduction="20000"/>
          </a:bodyPr>
          <a:lstStyle/>
          <a:p>
            <a:endParaRPr lang="en-GB" sz="1000" b="1" dirty="0" smtClean="0"/>
          </a:p>
          <a:p>
            <a:pPr marL="0" indent="0" algn="ctr">
              <a:buNone/>
            </a:pPr>
            <a:r>
              <a:rPr lang="en-GB" sz="2400" b="1" i="1" dirty="0" smtClean="0"/>
              <a:t>Safeguarding from Machinery Hazards</a:t>
            </a:r>
          </a:p>
          <a:p>
            <a:pPr marL="0" indent="0" algn="ctr">
              <a:buNone/>
            </a:pPr>
            <a:endParaRPr lang="en-GB" sz="2800" b="1" i="1" dirty="0"/>
          </a:p>
          <a:p>
            <a:pPr marL="0" indent="0">
              <a:buNone/>
            </a:pPr>
            <a:endParaRPr lang="en-GB" sz="2800" b="1" i="1" dirty="0" smtClean="0"/>
          </a:p>
          <a:p>
            <a:pPr marL="0" indent="0" algn="ctr">
              <a:buNone/>
            </a:pPr>
            <a:endParaRPr lang="en-GB" sz="2800" b="1" i="1" dirty="0" smtClean="0"/>
          </a:p>
          <a:p>
            <a:pPr marL="0" indent="0" algn="ctr">
              <a:buNone/>
            </a:pPr>
            <a:endParaRPr lang="en-GB" sz="2800" b="1" i="1" dirty="0" smtClean="0"/>
          </a:p>
          <a:p>
            <a:pPr marL="0" indent="0" algn="ctr">
              <a:buNone/>
            </a:pPr>
            <a:endParaRPr lang="en-GB" sz="1200" i="1" dirty="0" smtClean="0"/>
          </a:p>
          <a:p>
            <a:pPr marL="0" indent="0" algn="ctr">
              <a:buNone/>
            </a:pPr>
            <a:r>
              <a:rPr lang="en-GB" sz="1200" i="1" dirty="0" smtClean="0"/>
              <a:t>Just </a:t>
            </a:r>
            <a:r>
              <a:rPr lang="en-GB" sz="1200" i="1" dirty="0"/>
              <a:t>one of the thousands of horrific yet </a:t>
            </a:r>
            <a:endParaRPr lang="en-GB" sz="1200" i="1" dirty="0" smtClean="0"/>
          </a:p>
          <a:p>
            <a:pPr marL="0" indent="0" algn="ctr">
              <a:buNone/>
            </a:pPr>
            <a:r>
              <a:rPr lang="en-GB" sz="1200" i="1" dirty="0" smtClean="0"/>
              <a:t>preventable </a:t>
            </a:r>
            <a:r>
              <a:rPr lang="en-GB" sz="1200" i="1" dirty="0"/>
              <a:t>workplace injuries reported each year</a:t>
            </a:r>
            <a:r>
              <a:rPr lang="en-GB" sz="1200" dirty="0"/>
              <a:t>.</a:t>
            </a:r>
            <a:endParaRPr lang="en-GB" sz="1200" b="1" i="1" dirty="0"/>
          </a:p>
          <a:p>
            <a:pPr marL="0" indent="0">
              <a:buNone/>
            </a:pPr>
            <a:r>
              <a:rPr lang="en-GB" sz="2000" dirty="0" smtClean="0"/>
              <a:t>Safeguards on machines come in many forms.</a:t>
            </a:r>
          </a:p>
          <a:p>
            <a:pPr marL="0" indent="0">
              <a:buNone/>
            </a:pPr>
            <a:endParaRPr lang="en-GB" sz="2000" dirty="0" smtClean="0"/>
          </a:p>
          <a:p>
            <a:r>
              <a:rPr lang="en-GB" sz="2000" dirty="0" smtClean="0"/>
              <a:t>Fixed</a:t>
            </a:r>
          </a:p>
          <a:p>
            <a:r>
              <a:rPr lang="en-GB" sz="2000" dirty="0" smtClean="0"/>
              <a:t>Interlocked</a:t>
            </a:r>
          </a:p>
          <a:p>
            <a:r>
              <a:rPr lang="en-GB" sz="2000" dirty="0" smtClean="0"/>
              <a:t>Distance/Close </a:t>
            </a:r>
          </a:p>
          <a:p>
            <a:endParaRPr lang="en-US" sz="2000" dirty="0" smtClean="0"/>
          </a:p>
          <a:p>
            <a:pPr>
              <a:buNone/>
            </a:pPr>
            <a:endParaRPr lang="en-GB" b="1" dirty="0" smtClean="0"/>
          </a:p>
        </p:txBody>
      </p:sp>
      <p:pic>
        <p:nvPicPr>
          <p:cNvPr id="6146" name="Picture 2" descr="D:\Data\Pictures\large_guard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1815314"/>
            <a:ext cx="2664296" cy="1572425"/>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188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00"/>
            <a:ext cx="7886700" cy="1325563"/>
          </a:xfrm>
        </p:spPr>
        <p:txBody>
          <a:bodyPr/>
          <a:lstStyle/>
          <a:p>
            <a:r>
              <a:rPr lang="en-GB" i="1" dirty="0" smtClean="0"/>
              <a:t>Machinery Safeguards</a:t>
            </a:r>
            <a:endParaRPr lang="en-GB" i="1" dirty="0"/>
          </a:p>
        </p:txBody>
      </p:sp>
      <p:sp>
        <p:nvSpPr>
          <p:cNvPr id="5" name="Content Placeholder 4"/>
          <p:cNvSpPr>
            <a:spLocks noGrp="1"/>
          </p:cNvSpPr>
          <p:nvPr>
            <p:ph idx="1"/>
          </p:nvPr>
        </p:nvSpPr>
        <p:spPr>
          <a:xfrm>
            <a:off x="755576" y="1124744"/>
            <a:ext cx="7886700" cy="4351338"/>
          </a:xfrm>
        </p:spPr>
        <p:txBody>
          <a:bodyPr>
            <a:normAutofit/>
          </a:bodyPr>
          <a:lstStyle/>
          <a:p>
            <a:endParaRPr lang="en-GB" sz="1000" b="1" dirty="0" smtClean="0"/>
          </a:p>
          <a:p>
            <a:pPr marL="0" indent="0" algn="ctr">
              <a:buNone/>
            </a:pPr>
            <a:r>
              <a:rPr lang="en-GB" sz="2400" b="1" i="1" dirty="0" smtClean="0"/>
              <a:t>Safeguarding from Machinery Hazards</a:t>
            </a:r>
          </a:p>
          <a:p>
            <a:pPr marL="0" indent="0" algn="ctr">
              <a:buNone/>
            </a:pPr>
            <a:endParaRPr lang="en-GB" sz="2800" b="1" i="1" dirty="0"/>
          </a:p>
          <a:p>
            <a:pPr marL="0" indent="0" algn="ctr">
              <a:buNone/>
            </a:pPr>
            <a:endParaRPr lang="en-GB" sz="2800" b="1" i="1" dirty="0" smtClean="0"/>
          </a:p>
          <a:p>
            <a:pPr marL="0" indent="0" algn="ctr">
              <a:buNone/>
            </a:pPr>
            <a:endParaRPr lang="en-GB" sz="2800" b="1" i="1" dirty="0" smtClean="0"/>
          </a:p>
          <a:p>
            <a:pPr marL="0" indent="0" algn="ctr">
              <a:buNone/>
            </a:pPr>
            <a:endParaRPr lang="en-GB" sz="2800" b="1" i="1" dirty="0" smtClean="0"/>
          </a:p>
          <a:p>
            <a:pPr marL="0" indent="0" algn="ctr">
              <a:buNone/>
            </a:pPr>
            <a:endParaRPr lang="en-GB" sz="2800" b="1" i="1" dirty="0"/>
          </a:p>
          <a:p>
            <a:endParaRPr lang="en-US" sz="2000" dirty="0" smtClean="0"/>
          </a:p>
          <a:p>
            <a:pPr>
              <a:buNone/>
            </a:pPr>
            <a:endParaRPr lang="en-GB" b="1" dirty="0" smtClean="0"/>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467543" y="1972072"/>
            <a:ext cx="3744416" cy="2807727"/>
          </a:xfrm>
          <a:prstGeom prst="rect">
            <a:avLst/>
          </a:prstGeom>
          <a:ln w="38100">
            <a:solidFill>
              <a:srgbClr val="FF0000"/>
            </a:solidFill>
          </a:ln>
        </p:spPr>
      </p:pic>
      <p:sp>
        <p:nvSpPr>
          <p:cNvPr id="7" name="Text Box 6"/>
          <p:cNvSpPr txBox="1">
            <a:spLocks noChangeArrowheads="1"/>
          </p:cNvSpPr>
          <p:nvPr/>
        </p:nvSpPr>
        <p:spPr bwMode="auto">
          <a:xfrm>
            <a:off x="1331640" y="5033292"/>
            <a:ext cx="1800225" cy="915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Not locked with tool, </a:t>
            </a:r>
            <a:r>
              <a:rPr lang="en-GB" dirty="0" smtClean="0"/>
              <a:t>nut only </a:t>
            </a:r>
            <a:r>
              <a:rPr lang="en-GB" dirty="0"/>
              <a:t>finger tight</a:t>
            </a:r>
            <a:endParaRPr lang="en-US" dirty="0"/>
          </a:p>
        </p:txBody>
      </p:sp>
      <p:sp>
        <p:nvSpPr>
          <p:cNvPr id="3" name="Oval 2"/>
          <p:cNvSpPr/>
          <p:nvPr/>
        </p:nvSpPr>
        <p:spPr>
          <a:xfrm>
            <a:off x="1763688" y="2810272"/>
            <a:ext cx="1080120" cy="9388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5" descr="LM Media 20 Marc 02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932040" y="1972072"/>
            <a:ext cx="3934773" cy="283639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Oval 8"/>
          <p:cNvSpPr/>
          <p:nvPr/>
        </p:nvSpPr>
        <p:spPr>
          <a:xfrm>
            <a:off x="6228184" y="2922181"/>
            <a:ext cx="1080120" cy="9388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6"/>
          <p:cNvSpPr txBox="1">
            <a:spLocks noChangeArrowheads="1"/>
          </p:cNvSpPr>
          <p:nvPr/>
        </p:nvSpPr>
        <p:spPr bwMode="auto">
          <a:xfrm>
            <a:off x="5855595" y="4979689"/>
            <a:ext cx="1992782" cy="923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a:t>Hand reaches across to drawing in hazards</a:t>
            </a:r>
            <a:endParaRPr lang="en-US" dirty="0"/>
          </a:p>
        </p:txBody>
      </p:sp>
    </p:spTree>
    <p:extLst>
      <p:ext uri="{BB962C8B-B14F-4D97-AF65-F5344CB8AC3E}">
        <p14:creationId xmlns:p14="http://schemas.microsoft.com/office/powerpoint/2010/main" val="3854731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Guard 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1671108" y="1700808"/>
            <a:ext cx="5801784" cy="4351338"/>
          </a:xfrm>
          <a:noFill/>
        </p:spPr>
      </p:pic>
      <p:sp>
        <p:nvSpPr>
          <p:cNvPr id="109574" name="Text Box 6"/>
          <p:cNvSpPr txBox="1">
            <a:spLocks noChangeArrowheads="1"/>
          </p:cNvSpPr>
          <p:nvPr/>
        </p:nvSpPr>
        <p:spPr bwMode="auto">
          <a:xfrm>
            <a:off x="1714500" y="1714500"/>
            <a:ext cx="2160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AutoNum type="arabicPeriod"/>
              <a:defRPr sz="2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a:t>Shearing Hazard</a:t>
            </a:r>
            <a:endParaRPr lang="en-US" altLang="en-US" sz="1800" b="1"/>
          </a:p>
        </p:txBody>
      </p:sp>
      <p:cxnSp>
        <p:nvCxnSpPr>
          <p:cNvPr id="7" name="Straight Arrow Connector 6"/>
          <p:cNvCxnSpPr/>
          <p:nvPr/>
        </p:nvCxnSpPr>
        <p:spPr>
          <a:xfrm>
            <a:off x="3786188" y="2000250"/>
            <a:ext cx="1001836" cy="1068710"/>
          </a:xfrm>
          <a:prstGeom prst="straightConnector1">
            <a:avLst/>
          </a:prstGeom>
          <a:ln w="63500">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9" name="TextBox 8"/>
          <p:cNvSpPr txBox="1">
            <a:spLocks noChangeArrowheads="1"/>
          </p:cNvSpPr>
          <p:nvPr/>
        </p:nvSpPr>
        <p:spPr bwMode="auto">
          <a:xfrm>
            <a:off x="1785938" y="3857625"/>
            <a:ext cx="171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AutoNum type="arabicPeriod"/>
              <a:defRPr sz="2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b="1"/>
              <a:t>Entanglement &amp; Friction Hazards</a:t>
            </a:r>
            <a:endParaRPr lang="en-US" altLang="en-US" sz="1800" b="1"/>
          </a:p>
        </p:txBody>
      </p:sp>
      <p:cxnSp>
        <p:nvCxnSpPr>
          <p:cNvPr id="11" name="Straight Arrow Connector 10"/>
          <p:cNvCxnSpPr/>
          <p:nvPr/>
        </p:nvCxnSpPr>
        <p:spPr>
          <a:xfrm>
            <a:off x="3357563" y="4357688"/>
            <a:ext cx="3374677" cy="7416"/>
          </a:xfrm>
          <a:prstGeom prst="straightConnector1">
            <a:avLst/>
          </a:prstGeom>
          <a:ln w="63500">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8" name="Title 1"/>
          <p:cNvSpPr txBox="1">
            <a:spLocks/>
          </p:cNvSpPr>
          <p:nvPr/>
        </p:nvSpPr>
        <p:spPr>
          <a:xfrm>
            <a:off x="179512" y="260648"/>
            <a:ext cx="6995120" cy="6340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300" i="1" dirty="0" smtClean="0"/>
              <a:t>Machinery Safeguards</a:t>
            </a:r>
            <a:endParaRPr lang="en-GB" sz="3300" i="1" dirty="0"/>
          </a:p>
        </p:txBody>
      </p:sp>
    </p:spTree>
    <p:extLst>
      <p:ext uri="{BB962C8B-B14F-4D97-AF65-F5344CB8AC3E}">
        <p14:creationId xmlns:p14="http://schemas.microsoft.com/office/powerpoint/2010/main" val="4277385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9392"/>
            <a:ext cx="7886700" cy="1325563"/>
          </a:xfrm>
        </p:spPr>
        <p:txBody>
          <a:bodyPr/>
          <a:lstStyle/>
          <a:p>
            <a:r>
              <a:rPr lang="en-GB" i="1" dirty="0"/>
              <a:t>Machinery Safeguards</a:t>
            </a:r>
            <a:endParaRPr lang="en-GB" dirty="0"/>
          </a:p>
        </p:txBody>
      </p:sp>
      <p:sp>
        <p:nvSpPr>
          <p:cNvPr id="5" name="Content Placeholder 4"/>
          <p:cNvSpPr>
            <a:spLocks noGrp="1"/>
          </p:cNvSpPr>
          <p:nvPr>
            <p:ph idx="1"/>
          </p:nvPr>
        </p:nvSpPr>
        <p:spPr>
          <a:xfrm>
            <a:off x="611560" y="908720"/>
            <a:ext cx="7886700" cy="1266725"/>
          </a:xfrm>
        </p:spPr>
        <p:txBody>
          <a:bodyPr>
            <a:normAutofit/>
          </a:bodyPr>
          <a:lstStyle/>
          <a:p>
            <a:endParaRPr lang="en-GB" sz="2600" b="1" dirty="0" smtClean="0"/>
          </a:p>
          <a:p>
            <a:pPr marL="0" indent="0" algn="ctr">
              <a:buNone/>
            </a:pPr>
            <a:r>
              <a:rPr lang="en-GB" sz="2600" b="1" i="1" dirty="0"/>
              <a:t>Safeguarding from Machinery Hazards</a:t>
            </a:r>
          </a:p>
          <a:p>
            <a:pPr algn="ctr"/>
            <a:endParaRPr lang="en-GB" sz="2600" b="1" dirty="0" smtClean="0"/>
          </a:p>
          <a:p>
            <a:pPr>
              <a:buNone/>
            </a:pPr>
            <a:endParaRPr lang="en-GB" sz="2000" dirty="0" smtClean="0"/>
          </a:p>
          <a:p>
            <a:pPr>
              <a:buNone/>
            </a:pPr>
            <a:endParaRPr lang="en-US" sz="2000" dirty="0" smtClean="0"/>
          </a:p>
          <a:p>
            <a:pPr algn="ctr">
              <a:buNone/>
            </a:pPr>
            <a:endParaRPr lang="en-GB" b="1" dirty="0" smtClean="0"/>
          </a:p>
          <a:p>
            <a:pPr algn="ctr">
              <a:buNone/>
            </a:pPr>
            <a:endParaRPr lang="en-GB" b="1" dirty="0" smtClean="0"/>
          </a:p>
          <a:p>
            <a:pPr>
              <a:buNone/>
            </a:pPr>
            <a:endParaRPr lang="en-GB" sz="2000" b="1" dirty="0" smtClean="0"/>
          </a:p>
          <a:p>
            <a:pPr>
              <a:buNone/>
            </a:pPr>
            <a:endParaRPr lang="en-GB" sz="2000" b="1" dirty="0" smtClean="0"/>
          </a:p>
          <a:p>
            <a:pPr>
              <a:buNone/>
            </a:pPr>
            <a:endParaRPr lang="en-GB" sz="2000" b="1" dirty="0"/>
          </a:p>
          <a:p>
            <a:pPr>
              <a:buNone/>
            </a:pPr>
            <a:endParaRPr lang="en-GB" sz="2000" b="1" dirty="0" smtClean="0"/>
          </a:p>
          <a:p>
            <a:pPr>
              <a:buNone/>
            </a:pPr>
            <a:endParaRPr lang="en-GB" sz="2000" b="1" dirty="0"/>
          </a:p>
          <a:p>
            <a:pPr>
              <a:buNone/>
            </a:pPr>
            <a:endParaRPr lang="en-GB" sz="2400" b="1" dirty="0" smtClean="0"/>
          </a:p>
          <a:p>
            <a:pPr>
              <a:buNone/>
            </a:pPr>
            <a:endParaRPr lang="en-GB" sz="2000" b="1" dirty="0"/>
          </a:p>
          <a:p>
            <a:pPr>
              <a:buNone/>
            </a:pPr>
            <a:endParaRPr lang="en-GB" sz="2000" b="1" dirty="0"/>
          </a:p>
          <a:p>
            <a:pPr>
              <a:buNone/>
            </a:pPr>
            <a:endParaRPr lang="en-GB" sz="2000" b="1" dirty="0" smtClean="0"/>
          </a:p>
        </p:txBody>
      </p:sp>
      <p:pic>
        <p:nvPicPr>
          <p:cNvPr id="2050" name="Picture 2" descr="D:\Data\Documents\My Pictures\Hull, Aston 071106\DSCF137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478" y="1960217"/>
            <a:ext cx="3384376" cy="244668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6" name="Picture 5" descr="Phot 3 spanner">
            <a:hlinkClick r:id="" action="ppaction://noaction" highlightClick="1">
              <a:snd r:embed="rId3" name="click.wav"/>
            </a:hlinkClick>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4964279" y="1960217"/>
            <a:ext cx="3533981" cy="2446681"/>
          </a:xfrm>
          <a:prstGeom prst="rect">
            <a:avLst/>
          </a:prstGeom>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251519" y="4581128"/>
            <a:ext cx="4176465" cy="2142125"/>
          </a:xfrm>
          <a:prstGeom prst="rect">
            <a:avLst/>
          </a:prstGeom>
          <a:noFill/>
        </p:spPr>
        <p:txBody>
          <a:bodyPr wrap="square" rtlCol="0">
            <a:spAutoFit/>
          </a:bodyPr>
          <a:lstStyle/>
          <a:p>
            <a:pPr marL="285750" indent="-285750">
              <a:lnSpc>
                <a:spcPct val="80000"/>
              </a:lnSpc>
              <a:buFont typeface="Arial" panose="020B0604020202020204" pitchFamily="34" charset="0"/>
              <a:buChar char="•"/>
            </a:pPr>
            <a:r>
              <a:rPr lang="en-GB" dirty="0"/>
              <a:t>Fixed guards should be used wherever possible, properly fastened </a:t>
            </a:r>
          </a:p>
          <a:p>
            <a:pPr>
              <a:lnSpc>
                <a:spcPct val="80000"/>
              </a:lnSpc>
            </a:pPr>
            <a:r>
              <a:rPr lang="en-GB" dirty="0"/>
              <a:t>     (nuts and bolts, padlocked)</a:t>
            </a:r>
          </a:p>
          <a:p>
            <a:pPr>
              <a:lnSpc>
                <a:spcPct val="80000"/>
              </a:lnSpc>
              <a:buFont typeface="Wingdings" pitchFamily="2" charset="2"/>
              <a:buNone/>
            </a:pPr>
            <a:r>
              <a:rPr lang="en-GB" dirty="0"/>
              <a:t>	</a:t>
            </a:r>
          </a:p>
          <a:p>
            <a:pPr marL="285750" indent="-285750">
              <a:lnSpc>
                <a:spcPct val="80000"/>
              </a:lnSpc>
              <a:buFont typeface="Arial" panose="020B0604020202020204" pitchFamily="34" charset="0"/>
              <a:buChar char="•"/>
            </a:pPr>
            <a:r>
              <a:rPr lang="en-GB" dirty="0"/>
              <a:t>Which needs a tool to unfasten/remove (spanner, key). </a:t>
            </a:r>
          </a:p>
          <a:p>
            <a:pPr>
              <a:lnSpc>
                <a:spcPct val="80000"/>
              </a:lnSpc>
            </a:pPr>
            <a:r>
              <a:rPr lang="en-GB" dirty="0"/>
              <a:t>      So that </a:t>
            </a:r>
            <a:r>
              <a:rPr lang="en-GB" dirty="0" smtClean="0"/>
              <a:t>it is not </a:t>
            </a:r>
            <a:r>
              <a:rPr lang="en-GB" dirty="0"/>
              <a:t>EASILY defeated.</a:t>
            </a:r>
          </a:p>
          <a:p>
            <a:pPr>
              <a:lnSpc>
                <a:spcPct val="80000"/>
              </a:lnSpc>
              <a:buFont typeface="Wingdings" pitchFamily="2" charset="2"/>
              <a:buNone/>
            </a:pPr>
            <a:r>
              <a:rPr lang="en-GB" dirty="0"/>
              <a:t>	</a:t>
            </a:r>
          </a:p>
          <a:p>
            <a:endParaRPr lang="en-US" dirty="0"/>
          </a:p>
        </p:txBody>
      </p:sp>
      <p:sp>
        <p:nvSpPr>
          <p:cNvPr id="4" name="TextBox 3"/>
          <p:cNvSpPr txBox="1"/>
          <p:nvPr/>
        </p:nvSpPr>
        <p:spPr>
          <a:xfrm>
            <a:off x="4572000" y="4693552"/>
            <a:ext cx="4464496" cy="1255728"/>
          </a:xfrm>
          <a:prstGeom prst="rect">
            <a:avLst/>
          </a:prstGeom>
          <a:noFill/>
        </p:spPr>
        <p:txBody>
          <a:bodyPr wrap="square" rtlCol="0">
            <a:spAutoFit/>
          </a:bodyPr>
          <a:lstStyle/>
          <a:p>
            <a:pPr marL="285750" indent="-285750">
              <a:lnSpc>
                <a:spcPct val="80000"/>
              </a:lnSpc>
              <a:buFont typeface="Arial" panose="020B0604020202020204" pitchFamily="34" charset="0"/>
              <a:buChar char="•"/>
            </a:pPr>
            <a:r>
              <a:rPr lang="en-GB" dirty="0"/>
              <a:t>If you need regular access, and a fixed guard is not possible</a:t>
            </a:r>
            <a:r>
              <a:rPr lang="en-GB" dirty="0" smtClean="0"/>
              <a:t>, interlock </a:t>
            </a:r>
            <a:r>
              <a:rPr lang="en-GB" dirty="0"/>
              <a:t>guard systems can </a:t>
            </a:r>
            <a:r>
              <a:rPr lang="en-GB" dirty="0" smtClean="0"/>
              <a:t>be installed </a:t>
            </a:r>
            <a:r>
              <a:rPr lang="en-GB" dirty="0"/>
              <a:t>so that machinery is isolated </a:t>
            </a:r>
            <a:r>
              <a:rPr lang="en-GB" dirty="0" smtClean="0"/>
              <a:t>before </a:t>
            </a:r>
            <a:r>
              <a:rPr lang="en-GB" dirty="0"/>
              <a:t>access.</a:t>
            </a:r>
            <a:endParaRPr lang="en-US" dirty="0"/>
          </a:p>
          <a:p>
            <a:endParaRPr lang="en-US" dirty="0"/>
          </a:p>
        </p:txBody>
      </p:sp>
    </p:spTree>
    <p:extLst>
      <p:ext uri="{BB962C8B-B14F-4D97-AF65-F5344CB8AC3E}">
        <p14:creationId xmlns:p14="http://schemas.microsoft.com/office/powerpoint/2010/main" val="1312499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7886700" cy="1325563"/>
          </a:xfrm>
        </p:spPr>
        <p:txBody>
          <a:bodyPr/>
          <a:lstStyle/>
          <a:p>
            <a:r>
              <a:rPr lang="en-GB" i="1" dirty="0"/>
              <a:t>Machinery Safeguards</a:t>
            </a:r>
            <a:endParaRPr lang="en-GB" dirty="0"/>
          </a:p>
        </p:txBody>
      </p:sp>
      <p:sp>
        <p:nvSpPr>
          <p:cNvPr id="5" name="Content Placeholder 4"/>
          <p:cNvSpPr>
            <a:spLocks noGrp="1"/>
          </p:cNvSpPr>
          <p:nvPr>
            <p:ph idx="1"/>
          </p:nvPr>
        </p:nvSpPr>
        <p:spPr>
          <a:xfrm>
            <a:off x="611560" y="1325339"/>
            <a:ext cx="7886700" cy="4351338"/>
          </a:xfrm>
        </p:spPr>
        <p:txBody>
          <a:bodyPr>
            <a:normAutofit fontScale="62500" lnSpcReduction="20000"/>
          </a:bodyPr>
          <a:lstStyle/>
          <a:p>
            <a:endParaRPr lang="en-GB" sz="1000" b="1" dirty="0" smtClean="0"/>
          </a:p>
          <a:p>
            <a:pPr marL="0" indent="0" algn="ctr">
              <a:buNone/>
            </a:pPr>
            <a:r>
              <a:rPr lang="en-GB" sz="3800" b="1" i="1" dirty="0"/>
              <a:t>Safeguarding from Machinery Hazards</a:t>
            </a:r>
          </a:p>
          <a:p>
            <a:pPr algn="ctr"/>
            <a:endParaRPr lang="en-GB" sz="1000" b="1" dirty="0" smtClean="0"/>
          </a:p>
          <a:p>
            <a:pPr>
              <a:buNone/>
            </a:pPr>
            <a:endParaRPr lang="en-GB" sz="2000" dirty="0" smtClean="0"/>
          </a:p>
          <a:p>
            <a:pPr>
              <a:buNone/>
            </a:pPr>
            <a:endParaRPr lang="en-US" sz="2000" dirty="0" smtClean="0"/>
          </a:p>
          <a:p>
            <a:pPr algn="ctr">
              <a:buNone/>
            </a:pPr>
            <a:endParaRPr lang="en-GB" b="1" dirty="0" smtClean="0"/>
          </a:p>
          <a:p>
            <a:pPr algn="ctr">
              <a:buNone/>
            </a:pPr>
            <a:endParaRPr lang="en-GB" b="1" dirty="0" smtClean="0"/>
          </a:p>
          <a:p>
            <a:pPr>
              <a:buNone/>
            </a:pPr>
            <a:endParaRPr lang="en-GB" sz="2000" b="1" dirty="0" smtClean="0"/>
          </a:p>
          <a:p>
            <a:pPr>
              <a:buNone/>
            </a:pPr>
            <a:endParaRPr lang="en-GB" sz="2000" b="1" dirty="0" smtClean="0"/>
          </a:p>
          <a:p>
            <a:pPr>
              <a:buNone/>
            </a:pPr>
            <a:endParaRPr lang="en-GB" sz="2000" b="1" dirty="0"/>
          </a:p>
          <a:p>
            <a:pPr>
              <a:buNone/>
            </a:pPr>
            <a:endParaRPr lang="en-GB" sz="2000" b="1" dirty="0" smtClean="0"/>
          </a:p>
          <a:p>
            <a:pPr>
              <a:lnSpc>
                <a:spcPct val="80000"/>
              </a:lnSpc>
            </a:pPr>
            <a:r>
              <a:rPr lang="en-GB" sz="2400" dirty="0" smtClean="0"/>
              <a:t>Distance guarding, preventing access to dangerous areas. </a:t>
            </a:r>
          </a:p>
          <a:p>
            <a:pPr>
              <a:lnSpc>
                <a:spcPct val="80000"/>
              </a:lnSpc>
              <a:buFont typeface="Wingdings" pitchFamily="2" charset="2"/>
              <a:buNone/>
            </a:pPr>
            <a:r>
              <a:rPr lang="en-GB" sz="2400" dirty="0"/>
              <a:t>	</a:t>
            </a:r>
            <a:endParaRPr lang="en-GB" sz="2400" dirty="0" smtClean="0"/>
          </a:p>
          <a:p>
            <a:pPr>
              <a:lnSpc>
                <a:spcPct val="80000"/>
              </a:lnSpc>
            </a:pPr>
            <a:r>
              <a:rPr lang="en-GB" sz="2400" dirty="0" smtClean="0"/>
              <a:t>Interlocked which immediately stops the item of machinery, once the</a:t>
            </a:r>
          </a:p>
          <a:p>
            <a:pPr marL="0" indent="0">
              <a:lnSpc>
                <a:spcPct val="80000"/>
              </a:lnSpc>
              <a:buNone/>
            </a:pPr>
            <a:r>
              <a:rPr lang="en-GB" sz="2400" dirty="0"/>
              <a:t> </a:t>
            </a:r>
            <a:r>
              <a:rPr lang="en-GB" sz="2400" dirty="0" smtClean="0"/>
              <a:t>    lock is opened. </a:t>
            </a:r>
          </a:p>
          <a:p>
            <a:pPr>
              <a:lnSpc>
                <a:spcPct val="80000"/>
              </a:lnSpc>
              <a:buFont typeface="Wingdings" pitchFamily="2" charset="2"/>
              <a:buNone/>
            </a:pPr>
            <a:r>
              <a:rPr lang="en-GB" sz="2400" dirty="0"/>
              <a:t>	</a:t>
            </a:r>
          </a:p>
          <a:p>
            <a:pPr>
              <a:lnSpc>
                <a:spcPct val="80000"/>
              </a:lnSpc>
            </a:pPr>
            <a:r>
              <a:rPr lang="en-GB" sz="2400" dirty="0" smtClean="0"/>
              <a:t>Machinery requires resetting once the gates are closed before </a:t>
            </a:r>
          </a:p>
          <a:p>
            <a:pPr marL="0" indent="0">
              <a:lnSpc>
                <a:spcPct val="80000"/>
              </a:lnSpc>
              <a:buNone/>
            </a:pPr>
            <a:r>
              <a:rPr lang="en-GB" sz="2400" dirty="0"/>
              <a:t> </a:t>
            </a:r>
            <a:r>
              <a:rPr lang="en-GB" sz="2400" dirty="0" smtClean="0"/>
              <a:t>    restart is possible.</a:t>
            </a:r>
            <a:endParaRPr lang="en-US" sz="2400" dirty="0" smtClean="0"/>
          </a:p>
          <a:p>
            <a:pPr>
              <a:buNone/>
            </a:pPr>
            <a:endParaRPr lang="en-GB" sz="2400" b="1" dirty="0" smtClean="0"/>
          </a:p>
          <a:p>
            <a:pPr>
              <a:buNone/>
            </a:pPr>
            <a:endParaRPr lang="en-GB" sz="2000" b="1" dirty="0"/>
          </a:p>
          <a:p>
            <a:pPr>
              <a:buNone/>
            </a:pPr>
            <a:endParaRPr lang="en-GB" sz="2000" b="1" dirty="0"/>
          </a:p>
          <a:p>
            <a:pPr>
              <a:buNone/>
            </a:pPr>
            <a:endParaRPr lang="en-GB" sz="2000" b="1" dirty="0" smtClean="0"/>
          </a:p>
        </p:txBody>
      </p:sp>
      <p:pic>
        <p:nvPicPr>
          <p:cNvPr id="3" name="Picture 2" descr="D:\Data\Documents\My Pictures\2010-10-12\DSCF028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1800" y="1916832"/>
            <a:ext cx="3384376" cy="1880209"/>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46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067" y="1143000"/>
            <a:ext cx="3565533" cy="4908550"/>
          </a:xfrm>
          <a:prstGeom prst="rect">
            <a:avLst/>
          </a:prstGeom>
        </p:spPr>
      </p:pic>
      <p:sp>
        <p:nvSpPr>
          <p:cNvPr id="5" name="TextBox 4"/>
          <p:cNvSpPr txBox="1"/>
          <p:nvPr/>
        </p:nvSpPr>
        <p:spPr>
          <a:xfrm>
            <a:off x="228600" y="0"/>
            <a:ext cx="6248400" cy="769441"/>
          </a:xfrm>
          <a:prstGeom prst="rect">
            <a:avLst/>
          </a:prstGeom>
          <a:noFill/>
        </p:spPr>
        <p:txBody>
          <a:bodyPr wrap="square" rtlCol="0">
            <a:spAutoFit/>
          </a:bodyPr>
          <a:lstStyle/>
          <a:p>
            <a:pPr algn="ctr"/>
            <a:r>
              <a:rPr lang="en-US" sz="4400" dirty="0">
                <a:solidFill>
                  <a:prstClr val="black"/>
                </a:solidFill>
              </a:rPr>
              <a:t>OSHA and your rights</a:t>
            </a:r>
            <a:endParaRPr lang="en-US" dirty="0">
              <a:solidFill>
                <a:prstClr val="black"/>
              </a:solidFill>
            </a:endParaRPr>
          </a:p>
        </p:txBody>
      </p:sp>
      <p:sp>
        <p:nvSpPr>
          <p:cNvPr id="6" name="TextBox 5"/>
          <p:cNvSpPr txBox="1"/>
          <p:nvPr/>
        </p:nvSpPr>
        <p:spPr>
          <a:xfrm>
            <a:off x="5410200" y="1219200"/>
            <a:ext cx="2590800" cy="5416868"/>
          </a:xfrm>
          <a:prstGeom prst="rect">
            <a:avLst/>
          </a:prstGeom>
          <a:noFill/>
        </p:spPr>
        <p:txBody>
          <a:bodyPr wrap="square" rtlCol="0">
            <a:spAutoFit/>
          </a:bodyPr>
          <a:lstStyle/>
          <a:p>
            <a:endParaRPr lang="en-US" sz="1600" dirty="0" smtClean="0"/>
          </a:p>
          <a:p>
            <a:r>
              <a:rPr lang="en-US" sz="1600" dirty="0" smtClean="0"/>
              <a:t>In the event of:</a:t>
            </a:r>
          </a:p>
          <a:p>
            <a:endParaRPr lang="en-US" sz="1600" dirty="0"/>
          </a:p>
          <a:p>
            <a:pPr marL="285750" indent="-285750">
              <a:buFont typeface="Arial" panose="020B0604020202020204" pitchFamily="34" charset="0"/>
              <a:buChar char="•"/>
            </a:pPr>
            <a:r>
              <a:rPr lang="en-US" sz="1600" dirty="0" smtClean="0"/>
              <a:t>Firing of laying off</a:t>
            </a:r>
          </a:p>
          <a:p>
            <a:pPr marL="285750" indent="-285750">
              <a:buFont typeface="Arial" panose="020B0604020202020204" pitchFamily="34" charset="0"/>
              <a:buChar char="•"/>
            </a:pPr>
            <a:r>
              <a:rPr lang="en-US" sz="1600" dirty="0" smtClean="0"/>
              <a:t>Blacklisting</a:t>
            </a:r>
          </a:p>
          <a:p>
            <a:pPr marL="285750" indent="-285750">
              <a:buFont typeface="Arial" panose="020B0604020202020204" pitchFamily="34" charset="0"/>
              <a:buChar char="•"/>
            </a:pPr>
            <a:r>
              <a:rPr lang="en-US" sz="1600" dirty="0" smtClean="0"/>
              <a:t>Demoting</a:t>
            </a:r>
          </a:p>
          <a:p>
            <a:pPr marL="285750" indent="-285750">
              <a:buFont typeface="Arial" panose="020B0604020202020204" pitchFamily="34" charset="0"/>
              <a:buChar char="•"/>
            </a:pPr>
            <a:r>
              <a:rPr lang="en-US" sz="1600" dirty="0" smtClean="0"/>
              <a:t>Denying overtime or promotion</a:t>
            </a:r>
          </a:p>
          <a:p>
            <a:pPr marL="285750" indent="-285750">
              <a:buFont typeface="Arial" panose="020B0604020202020204" pitchFamily="34" charset="0"/>
              <a:buChar char="•"/>
            </a:pPr>
            <a:r>
              <a:rPr lang="en-US" sz="1600" dirty="0" smtClean="0"/>
              <a:t>Disciplining</a:t>
            </a:r>
          </a:p>
          <a:p>
            <a:pPr marL="285750" indent="-285750">
              <a:buFont typeface="Arial" panose="020B0604020202020204" pitchFamily="34" charset="0"/>
              <a:buChar char="•"/>
            </a:pPr>
            <a:r>
              <a:rPr lang="en-US" sz="1600" dirty="0" smtClean="0"/>
              <a:t>Denial of benefits</a:t>
            </a:r>
          </a:p>
          <a:p>
            <a:pPr marL="285750" indent="-285750">
              <a:buFont typeface="Arial" panose="020B0604020202020204" pitchFamily="34" charset="0"/>
              <a:buChar char="•"/>
            </a:pPr>
            <a:r>
              <a:rPr lang="en-US" sz="1600" dirty="0" smtClean="0"/>
              <a:t>Failure to hire or rehire</a:t>
            </a:r>
          </a:p>
          <a:p>
            <a:pPr marL="285750" indent="-285750">
              <a:buFont typeface="Arial" panose="020B0604020202020204" pitchFamily="34" charset="0"/>
              <a:buChar char="•"/>
            </a:pPr>
            <a:r>
              <a:rPr lang="en-US" sz="1600" dirty="0" smtClean="0"/>
              <a:t>Intimidation/harassment</a:t>
            </a:r>
          </a:p>
          <a:p>
            <a:pPr marL="285750" indent="-285750">
              <a:buFont typeface="Arial" panose="020B0604020202020204" pitchFamily="34" charset="0"/>
              <a:buChar char="•"/>
            </a:pPr>
            <a:r>
              <a:rPr lang="en-US" sz="1600" dirty="0" smtClean="0"/>
              <a:t>Making threats</a:t>
            </a:r>
          </a:p>
          <a:p>
            <a:pPr marL="285750" indent="-285750">
              <a:buFont typeface="Arial" panose="020B0604020202020204" pitchFamily="34" charset="0"/>
              <a:buChar char="•"/>
            </a:pPr>
            <a:r>
              <a:rPr lang="en-US" sz="1600" dirty="0" smtClean="0"/>
              <a:t>Reassignment affecting prospects for promotion</a:t>
            </a:r>
          </a:p>
          <a:p>
            <a:pPr marL="285750" indent="-285750">
              <a:buFont typeface="Arial" panose="020B0604020202020204" pitchFamily="34" charset="0"/>
              <a:buChar char="•"/>
            </a:pPr>
            <a:r>
              <a:rPr lang="en-US" sz="1600" dirty="0" smtClean="0"/>
              <a:t>Reducing pay/hours</a:t>
            </a:r>
            <a:endParaRPr lang="en-US" sz="1600" dirty="0"/>
          </a:p>
          <a:p>
            <a:r>
              <a:rPr lang="en-US" sz="1600" dirty="0" smtClean="0"/>
              <a:t>	</a:t>
            </a:r>
          </a:p>
          <a:p>
            <a:pPr algn="ctr"/>
            <a:r>
              <a:rPr lang="en-US" sz="1600" u="sng" dirty="0" smtClean="0"/>
              <a:t>You have protection</a:t>
            </a:r>
            <a:endParaRPr lang="en-US" sz="1600" u="sng" dirty="0"/>
          </a:p>
          <a:p>
            <a:pPr algn="ctr"/>
            <a:endParaRPr lang="en-US" sz="4000" dirty="0" smtClean="0">
              <a:solidFill>
                <a:prstClr val="black"/>
              </a:solidFill>
            </a:endParaRPr>
          </a:p>
          <a:p>
            <a:pPr algn="ctr"/>
            <a:endParaRPr lang="en-US" dirty="0">
              <a:solidFill>
                <a:prstClr val="black"/>
              </a:solidFill>
            </a:endParaRPr>
          </a:p>
        </p:txBody>
      </p:sp>
    </p:spTree>
    <p:extLst>
      <p:ext uri="{BB962C8B-B14F-4D97-AF65-F5344CB8AC3E}">
        <p14:creationId xmlns:p14="http://schemas.microsoft.com/office/powerpoint/2010/main" val="2740274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728"/>
            <a:ext cx="7886700" cy="1047650"/>
          </a:xfrm>
        </p:spPr>
        <p:txBody>
          <a:bodyPr/>
          <a:lstStyle/>
          <a:p>
            <a:r>
              <a:rPr lang="en-GB" i="1" dirty="0"/>
              <a:t>Machinery Safeguards</a:t>
            </a:r>
            <a:endParaRPr lang="en-GB" dirty="0"/>
          </a:p>
        </p:txBody>
      </p:sp>
      <p:sp>
        <p:nvSpPr>
          <p:cNvPr id="5" name="Content Placeholder 4"/>
          <p:cNvSpPr>
            <a:spLocks noGrp="1"/>
          </p:cNvSpPr>
          <p:nvPr>
            <p:ph idx="1"/>
          </p:nvPr>
        </p:nvSpPr>
        <p:spPr>
          <a:xfrm>
            <a:off x="611560" y="1340768"/>
            <a:ext cx="7886700" cy="4351338"/>
          </a:xfrm>
        </p:spPr>
        <p:txBody>
          <a:bodyPr>
            <a:normAutofit/>
          </a:bodyPr>
          <a:lstStyle/>
          <a:p>
            <a:pPr>
              <a:buNone/>
            </a:pPr>
            <a:endParaRPr lang="en-GB" sz="2000" dirty="0" smtClean="0"/>
          </a:p>
          <a:p>
            <a:r>
              <a:rPr lang="en-GB" sz="2000" dirty="0"/>
              <a:t>The machinery must be </a:t>
            </a:r>
            <a:r>
              <a:rPr lang="en-GB" sz="2000" dirty="0" smtClean="0"/>
              <a:t>isolated and ‘locked out and tagged out’ </a:t>
            </a:r>
            <a:r>
              <a:rPr lang="en-GB" sz="2000" dirty="0"/>
              <a:t>before entry to </a:t>
            </a:r>
            <a:r>
              <a:rPr lang="en-GB" sz="2000" dirty="0" smtClean="0"/>
              <a:t>behind guards is permitted. (moving parts).</a:t>
            </a:r>
          </a:p>
          <a:p>
            <a:endParaRPr lang="en-GB" sz="2000" dirty="0"/>
          </a:p>
          <a:p>
            <a:r>
              <a:rPr lang="en-GB" sz="2000" dirty="0" smtClean="0"/>
              <a:t>Isolation means the machine cannot </a:t>
            </a:r>
            <a:r>
              <a:rPr lang="en-GB" sz="2000" dirty="0"/>
              <a:t>be </a:t>
            </a:r>
            <a:r>
              <a:rPr lang="en-GB" sz="2000" dirty="0" smtClean="0"/>
              <a:t>accidentally or inadvertently  switched back </a:t>
            </a:r>
            <a:r>
              <a:rPr lang="en-GB" sz="2000" dirty="0"/>
              <a:t>on. </a:t>
            </a:r>
            <a:endParaRPr lang="en-GB" sz="2000" dirty="0" smtClean="0"/>
          </a:p>
          <a:p>
            <a:endParaRPr lang="en-GB" sz="2000" dirty="0"/>
          </a:p>
          <a:p>
            <a:r>
              <a:rPr lang="en-GB" sz="2000" dirty="0" smtClean="0"/>
              <a:t>Just switching a </a:t>
            </a:r>
            <a:r>
              <a:rPr lang="en-GB" sz="2000" dirty="0"/>
              <a:t>machine off is not ENOUGH!</a:t>
            </a:r>
            <a:endParaRPr lang="en-US" sz="2000" dirty="0"/>
          </a:p>
          <a:p>
            <a:pPr>
              <a:buNone/>
            </a:pPr>
            <a:endParaRPr lang="en-GB" sz="2000" dirty="0" smtClean="0"/>
          </a:p>
          <a:p>
            <a:pPr>
              <a:buNone/>
            </a:pPr>
            <a:endParaRPr lang="en-US" sz="2000" dirty="0" smtClean="0"/>
          </a:p>
          <a:p>
            <a:pPr>
              <a:buNone/>
            </a:pPr>
            <a:endParaRPr lang="en-GB" b="1" dirty="0" smtClean="0"/>
          </a:p>
        </p:txBody>
      </p:sp>
    </p:spTree>
    <p:extLst>
      <p:ext uri="{BB962C8B-B14F-4D97-AF65-F5344CB8AC3E}">
        <p14:creationId xmlns:p14="http://schemas.microsoft.com/office/powerpoint/2010/main" val="950066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9512" y="77094"/>
            <a:ext cx="7886700" cy="687610"/>
          </a:xfrm>
        </p:spPr>
        <p:txBody>
          <a:bodyPr/>
          <a:lstStyle/>
          <a:p>
            <a:r>
              <a:rPr lang="en-GB" altLang="en-US" dirty="0" smtClean="0"/>
              <a:t>Controls</a:t>
            </a:r>
            <a:endParaRPr lang="en-US" altLang="en-US" dirty="0" smtClean="0"/>
          </a:p>
        </p:txBody>
      </p:sp>
      <p:pic>
        <p:nvPicPr>
          <p:cNvPr id="3584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r="7936"/>
          <a:stretch>
            <a:fillRect/>
          </a:stretch>
        </p:blipFill>
        <p:spPr bwMode="auto">
          <a:xfrm>
            <a:off x="4788024" y="1215449"/>
            <a:ext cx="41433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49" y="1215449"/>
            <a:ext cx="4714875"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p:cNvSpPr txBox="1">
            <a:spLocks noChangeArrowheads="1"/>
          </p:cNvSpPr>
          <p:nvPr/>
        </p:nvSpPr>
        <p:spPr bwMode="auto">
          <a:xfrm>
            <a:off x="5002337" y="3202894"/>
            <a:ext cx="39290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AutoNum type="arabicPeriod"/>
              <a:defRPr sz="2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dirty="0"/>
              <a:t>Operators working around machinery need to familiarise themselves with the location and operation of the equipment’s emergency stop </a:t>
            </a:r>
            <a:r>
              <a:rPr lang="en-GB" altLang="en-US" sz="1800" dirty="0" smtClean="0"/>
              <a:t>system(s).</a:t>
            </a:r>
            <a:endParaRPr lang="en-US" altLang="en-US" sz="1800" dirty="0"/>
          </a:p>
        </p:txBody>
      </p:sp>
    </p:spTree>
    <p:extLst>
      <p:ext uri="{BB962C8B-B14F-4D97-AF65-F5344CB8AC3E}">
        <p14:creationId xmlns:p14="http://schemas.microsoft.com/office/powerpoint/2010/main" val="2067079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3655318" cy="903634"/>
          </a:xfrm>
        </p:spPr>
        <p:txBody>
          <a:bodyPr/>
          <a:lstStyle/>
          <a:p>
            <a:r>
              <a:rPr lang="en-US" dirty="0" smtClean="0"/>
              <a:t>First Day on the Job</a:t>
            </a:r>
            <a:endParaRPr lang="en-US" dirty="0"/>
          </a:p>
        </p:txBody>
      </p:sp>
      <p:sp>
        <p:nvSpPr>
          <p:cNvPr id="3" name="Content Placeholder 2"/>
          <p:cNvSpPr>
            <a:spLocks noGrp="1"/>
          </p:cNvSpPr>
          <p:nvPr>
            <p:ph idx="1"/>
          </p:nvPr>
        </p:nvSpPr>
        <p:spPr>
          <a:xfrm>
            <a:off x="628650" y="1916832"/>
            <a:ext cx="7886700" cy="1891407"/>
          </a:xfrm>
        </p:spPr>
        <p:txBody>
          <a:bodyPr/>
          <a:lstStyle/>
          <a:p>
            <a:pPr marL="0" indent="0" algn="ctr">
              <a:buNone/>
            </a:pPr>
            <a:r>
              <a:rPr lang="en-US" sz="5400" u="sng" dirty="0">
                <a:hlinkClick r:id="rId3"/>
              </a:rPr>
              <a:t>https://www.youtube.com/watch?v=cNcsTRQNZLE</a:t>
            </a:r>
            <a:endParaRPr lang="en-US" sz="54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32</a:t>
            </a:fld>
            <a:endParaRPr lang="en-US" dirty="0">
              <a:solidFill>
                <a:prstClr val="white"/>
              </a:solidFill>
            </a:endParaRPr>
          </a:p>
        </p:txBody>
      </p:sp>
      <p:sp>
        <p:nvSpPr>
          <p:cNvPr id="5" name="TextBox 4"/>
          <p:cNvSpPr txBox="1"/>
          <p:nvPr/>
        </p:nvSpPr>
        <p:spPr>
          <a:xfrm>
            <a:off x="1475656" y="4149080"/>
            <a:ext cx="6192688" cy="369332"/>
          </a:xfrm>
          <a:prstGeom prst="rect">
            <a:avLst/>
          </a:prstGeom>
          <a:noFill/>
        </p:spPr>
        <p:txBody>
          <a:bodyPr wrap="square" rtlCol="0">
            <a:spAutoFit/>
          </a:bodyPr>
          <a:lstStyle/>
          <a:p>
            <a:r>
              <a:rPr lang="en-US" dirty="0" smtClean="0"/>
              <a:t>First Day on the Job was His Last: What Happened to Day Davis</a:t>
            </a:r>
            <a:endParaRPr lang="en-US" dirty="0"/>
          </a:p>
        </p:txBody>
      </p:sp>
      <p:sp>
        <p:nvSpPr>
          <p:cNvPr id="6" name="TextBox 5"/>
          <p:cNvSpPr txBox="1"/>
          <p:nvPr/>
        </p:nvSpPr>
        <p:spPr>
          <a:xfrm>
            <a:off x="1475656" y="4712963"/>
            <a:ext cx="6192688" cy="369332"/>
          </a:xfrm>
          <a:prstGeom prst="rect">
            <a:avLst/>
          </a:prstGeom>
          <a:noFill/>
        </p:spPr>
        <p:txBody>
          <a:bodyPr wrap="square" rtlCol="0">
            <a:spAutoFit/>
          </a:bodyPr>
          <a:lstStyle/>
          <a:p>
            <a:pPr algn="ctr"/>
            <a:r>
              <a:rPr lang="en-US" dirty="0" smtClean="0"/>
              <a:t>Bacardi Bottling Plant – Jacksonville, FL – August 16, 2012</a:t>
            </a:r>
            <a:endParaRPr lang="en-US" dirty="0"/>
          </a:p>
        </p:txBody>
      </p:sp>
    </p:spTree>
    <p:extLst>
      <p:ext uri="{BB962C8B-B14F-4D97-AF65-F5344CB8AC3E}">
        <p14:creationId xmlns:p14="http://schemas.microsoft.com/office/powerpoint/2010/main" val="40643313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2197" y="2492896"/>
            <a:ext cx="3641410" cy="3580674"/>
          </a:xfrm>
          <a:prstGeom prst="rect">
            <a:avLst/>
          </a:prstGeom>
        </p:spPr>
      </p:pic>
      <p:sp>
        <p:nvSpPr>
          <p:cNvPr id="2" name="Title 1"/>
          <p:cNvSpPr>
            <a:spLocks noGrp="1"/>
          </p:cNvSpPr>
          <p:nvPr>
            <p:ph type="title"/>
          </p:nvPr>
        </p:nvSpPr>
        <p:spPr>
          <a:xfrm>
            <a:off x="323528" y="0"/>
            <a:ext cx="7886700" cy="1047650"/>
          </a:xfrm>
        </p:spPr>
        <p:txBody>
          <a:bodyPr/>
          <a:lstStyle/>
          <a:p>
            <a:r>
              <a:rPr lang="en-GB" dirty="0"/>
              <a:t>Machinery Safeguards</a:t>
            </a:r>
          </a:p>
        </p:txBody>
      </p:sp>
      <p:sp>
        <p:nvSpPr>
          <p:cNvPr id="4" name="TextBox 3"/>
          <p:cNvSpPr txBox="1"/>
          <p:nvPr/>
        </p:nvSpPr>
        <p:spPr>
          <a:xfrm>
            <a:off x="350616" y="1484784"/>
            <a:ext cx="381642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Lock Out Tag Out Program</a:t>
            </a:r>
            <a:endParaRPr lang="en-US" dirty="0"/>
          </a:p>
        </p:txBody>
      </p:sp>
      <p:sp>
        <p:nvSpPr>
          <p:cNvPr id="6" name="TextBox 5"/>
          <p:cNvSpPr txBox="1"/>
          <p:nvPr/>
        </p:nvSpPr>
        <p:spPr>
          <a:xfrm>
            <a:off x="971600" y="1854116"/>
            <a:ext cx="7022604"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Is it understandable and easy to follow?</a:t>
            </a:r>
          </a:p>
          <a:p>
            <a:pPr marL="285750" indent="-285750">
              <a:buFont typeface="Arial" panose="020B0604020202020204" pitchFamily="34" charset="0"/>
              <a:buChar char="•"/>
            </a:pPr>
            <a:r>
              <a:rPr lang="en-US" dirty="0" smtClean="0"/>
              <a:t>Have you trained the authorized and affected employees?</a:t>
            </a:r>
          </a:p>
          <a:p>
            <a:pPr marL="285750" indent="-285750">
              <a:buFont typeface="Arial" panose="020B0604020202020204" pitchFamily="34" charset="0"/>
              <a:buChar char="•"/>
            </a:pPr>
            <a:r>
              <a:rPr lang="en-US" dirty="0" smtClean="0"/>
              <a:t>Have you done your periodic evaluations?</a:t>
            </a:r>
            <a:endParaRPr lang="en-US" dirty="0"/>
          </a:p>
        </p:txBody>
      </p:sp>
    </p:spTree>
    <p:extLst>
      <p:ext uri="{BB962C8B-B14F-4D97-AF65-F5344CB8AC3E}">
        <p14:creationId xmlns:p14="http://schemas.microsoft.com/office/powerpoint/2010/main" val="950066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2197" y="2492896"/>
            <a:ext cx="3641410" cy="3580674"/>
          </a:xfrm>
          <a:prstGeom prst="rect">
            <a:avLst/>
          </a:prstGeom>
        </p:spPr>
      </p:pic>
      <p:sp>
        <p:nvSpPr>
          <p:cNvPr id="2" name="Title 1"/>
          <p:cNvSpPr>
            <a:spLocks noGrp="1"/>
          </p:cNvSpPr>
          <p:nvPr>
            <p:ph type="title"/>
          </p:nvPr>
        </p:nvSpPr>
        <p:spPr>
          <a:xfrm>
            <a:off x="323528" y="0"/>
            <a:ext cx="7886700" cy="1047650"/>
          </a:xfrm>
        </p:spPr>
        <p:txBody>
          <a:bodyPr/>
          <a:lstStyle/>
          <a:p>
            <a:r>
              <a:rPr lang="en-GB" dirty="0"/>
              <a:t>Machinery Safeguards</a:t>
            </a:r>
          </a:p>
        </p:txBody>
      </p:sp>
      <p:sp>
        <p:nvSpPr>
          <p:cNvPr id="4" name="TextBox 3"/>
          <p:cNvSpPr txBox="1"/>
          <p:nvPr/>
        </p:nvSpPr>
        <p:spPr>
          <a:xfrm>
            <a:off x="350616" y="1484784"/>
            <a:ext cx="5373512"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Beware of unexpected start-up of machinery</a:t>
            </a:r>
            <a:endParaRPr lang="en-US" dirty="0"/>
          </a:p>
        </p:txBody>
      </p:sp>
      <p:sp>
        <p:nvSpPr>
          <p:cNvPr id="6" name="TextBox 5"/>
          <p:cNvSpPr txBox="1"/>
          <p:nvPr/>
        </p:nvSpPr>
        <p:spPr>
          <a:xfrm>
            <a:off x="971600" y="1854116"/>
            <a:ext cx="7022604"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Follow your company’s lock-out tag-out policy and procedures.</a:t>
            </a:r>
          </a:p>
          <a:p>
            <a:pPr marL="285750" indent="-285750">
              <a:buFont typeface="Arial" panose="020B0604020202020204" pitchFamily="34" charset="0"/>
              <a:buChar char="•"/>
            </a:pPr>
            <a:r>
              <a:rPr lang="en-US" dirty="0" smtClean="0"/>
              <a:t>Always try-out the machinery after you lock it out.</a:t>
            </a:r>
          </a:p>
          <a:p>
            <a:pPr marL="285750" indent="-285750">
              <a:buFont typeface="Arial" panose="020B0604020202020204" pitchFamily="34" charset="0"/>
              <a:buChar char="•"/>
            </a:pPr>
            <a:r>
              <a:rPr lang="en-US" dirty="0" smtClean="0"/>
              <a:t>Make sure to recognize and isolate all stored energy possibilities.</a:t>
            </a:r>
            <a:endParaRPr lang="en-US" dirty="0"/>
          </a:p>
        </p:txBody>
      </p:sp>
    </p:spTree>
    <p:extLst>
      <p:ext uri="{BB962C8B-B14F-4D97-AF65-F5344CB8AC3E}">
        <p14:creationId xmlns:p14="http://schemas.microsoft.com/office/powerpoint/2010/main" val="4066626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914703" y="1936255"/>
            <a:ext cx="3813024" cy="4193977"/>
          </a:xfrm>
        </p:spPr>
        <p:txBody>
          <a:bodyPr/>
          <a:lstStyle/>
          <a:p>
            <a:pPr eaLnBrk="1" hangingPunct="1"/>
            <a:r>
              <a:rPr lang="en-US" sz="3300" dirty="0"/>
              <a:t>Durable</a:t>
            </a:r>
          </a:p>
          <a:p>
            <a:pPr eaLnBrk="1" hangingPunct="1"/>
            <a:r>
              <a:rPr lang="en-US" sz="3300" dirty="0"/>
              <a:t>Standardized</a:t>
            </a:r>
          </a:p>
          <a:p>
            <a:pPr eaLnBrk="1" hangingPunct="1"/>
            <a:r>
              <a:rPr lang="en-US" sz="3300" dirty="0"/>
              <a:t>Substantial</a:t>
            </a:r>
          </a:p>
          <a:p>
            <a:pPr eaLnBrk="1" hangingPunct="1"/>
            <a:r>
              <a:rPr lang="en-US" sz="3300" dirty="0"/>
              <a:t>Identifiable</a:t>
            </a:r>
          </a:p>
        </p:txBody>
      </p:sp>
      <p:pic>
        <p:nvPicPr>
          <p:cNvPr id="2050" name="Picture 2" descr="C:\Users\JoeBateman\Pictures\Lockout multiple with tags.jpg"/>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257800" y="1600200"/>
            <a:ext cx="2857500" cy="3652242"/>
          </a:xfrm>
          <a:prstGeom prst="rect">
            <a:avLst/>
          </a:prstGeom>
          <a:noFill/>
        </p:spPr>
      </p:pic>
      <p:sp>
        <p:nvSpPr>
          <p:cNvPr id="6" name="Title 1"/>
          <p:cNvSpPr>
            <a:spLocks noGrp="1"/>
          </p:cNvSpPr>
          <p:nvPr>
            <p:ph type="title"/>
          </p:nvPr>
        </p:nvSpPr>
        <p:spPr>
          <a:xfrm>
            <a:off x="609600" y="-76200"/>
            <a:ext cx="4648200" cy="1325563"/>
          </a:xfrm>
        </p:spPr>
        <p:txBody>
          <a:bodyPr/>
          <a:lstStyle/>
          <a:p>
            <a:r>
              <a:rPr lang="en-US" sz="3600" dirty="0" smtClean="0">
                <a:latin typeface="+mn-lt"/>
              </a:rPr>
              <a:t>Always Lock it Out!</a:t>
            </a:r>
            <a:endParaRPr lang="en-US" sz="3600" dirty="0">
              <a:latin typeface="+mn-lt"/>
            </a:endParaRPr>
          </a:p>
        </p:txBody>
      </p:sp>
    </p:spTree>
    <p:extLst>
      <p:ext uri="{BB962C8B-B14F-4D97-AF65-F5344CB8AC3E}">
        <p14:creationId xmlns:p14="http://schemas.microsoft.com/office/powerpoint/2010/main" val="173595323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755576" y="1772816"/>
            <a:ext cx="7761753" cy="4193977"/>
          </a:xfrm>
        </p:spPr>
        <p:txBody>
          <a:bodyPr/>
          <a:lstStyle/>
          <a:p>
            <a:pPr eaLnBrk="1" hangingPunct="1"/>
            <a:r>
              <a:rPr lang="en-US" sz="2000" dirty="0"/>
              <a:t>The OSHA standard for The Control of Hazardous Energy (Lockout/</a:t>
            </a:r>
            <a:r>
              <a:rPr lang="en-US" sz="2000" dirty="0" err="1"/>
              <a:t>Tagout</a:t>
            </a:r>
            <a:r>
              <a:rPr lang="en-US" sz="2000" dirty="0"/>
              <a:t>), Title 29 Code of Federal Regulations </a:t>
            </a:r>
            <a:r>
              <a:rPr lang="en-US" sz="2000" dirty="0" smtClean="0"/>
              <a:t>(CFR) </a:t>
            </a:r>
            <a:r>
              <a:rPr lang="en-US" sz="2000" dirty="0"/>
              <a:t>Part 1910.147, addresses the practices and procedures necessary to disable machinery or equipment, thereby preventing the release of hazardous energy while employees perform servicing and maintenance activities. </a:t>
            </a:r>
            <a:endParaRPr lang="en-US" sz="2000" dirty="0" smtClean="0"/>
          </a:p>
          <a:p>
            <a:pPr eaLnBrk="1" hangingPunct="1"/>
            <a:endParaRPr lang="en-US" sz="2000" dirty="0"/>
          </a:p>
          <a:p>
            <a:pPr eaLnBrk="1" hangingPunct="1"/>
            <a:r>
              <a:rPr lang="en-US" sz="2000" dirty="0"/>
              <a:t>In addition, 29 CFR 1910.333 sets forth requirements to protect employees working on electric circuits and equipment.  This section requires workers to use safe work practices, including lockout and tagging procedures. </a:t>
            </a:r>
          </a:p>
        </p:txBody>
      </p:sp>
      <p:sp>
        <p:nvSpPr>
          <p:cNvPr id="6" name="Title 1"/>
          <p:cNvSpPr>
            <a:spLocks noGrp="1"/>
          </p:cNvSpPr>
          <p:nvPr>
            <p:ph type="title"/>
          </p:nvPr>
        </p:nvSpPr>
        <p:spPr>
          <a:xfrm>
            <a:off x="609600" y="-76200"/>
            <a:ext cx="4648200" cy="1325563"/>
          </a:xfrm>
        </p:spPr>
        <p:txBody>
          <a:bodyPr/>
          <a:lstStyle/>
          <a:p>
            <a:r>
              <a:rPr lang="en-US" sz="3600" dirty="0" smtClean="0">
                <a:latin typeface="+mn-lt"/>
              </a:rPr>
              <a:t>Always Lock it Out!</a:t>
            </a:r>
            <a:endParaRPr lang="en-US" sz="3600" dirty="0">
              <a:latin typeface="+mn-lt"/>
            </a:endParaRPr>
          </a:p>
        </p:txBody>
      </p:sp>
    </p:spTree>
    <p:extLst>
      <p:ext uri="{BB962C8B-B14F-4D97-AF65-F5344CB8AC3E}">
        <p14:creationId xmlns:p14="http://schemas.microsoft.com/office/powerpoint/2010/main" val="418199457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838200" y="-76200"/>
            <a:ext cx="7543800" cy="1143000"/>
          </a:xfrm>
        </p:spPr>
        <p:txBody>
          <a:bodyPr>
            <a:normAutofit/>
          </a:bodyPr>
          <a:lstStyle/>
          <a:p>
            <a:pPr>
              <a:defRPr/>
            </a:pPr>
            <a:r>
              <a:rPr lang="en-US" sz="3300" dirty="0" smtClean="0">
                <a:latin typeface="Calibri Light" panose="020F0302020204030204" pitchFamily="34" charset="0"/>
                <a:cs typeface="Calibri Light" panose="020F0302020204030204" pitchFamily="34" charset="0"/>
              </a:rPr>
              <a:t>Lock Out Tag Out Checklist</a:t>
            </a:r>
          </a:p>
        </p:txBody>
      </p:sp>
      <p:sp>
        <p:nvSpPr>
          <p:cNvPr id="4" name="Content Placeholder 3"/>
          <p:cNvSpPr>
            <a:spLocks noGrp="1"/>
          </p:cNvSpPr>
          <p:nvPr>
            <p:ph sz="half" idx="2"/>
          </p:nvPr>
        </p:nvSpPr>
        <p:spPr>
          <a:xfrm>
            <a:off x="4572000" y="1219200"/>
            <a:ext cx="4038600" cy="4525963"/>
          </a:xfrm>
        </p:spPr>
        <p:txBody>
          <a:bodyPr>
            <a:normAutofit fontScale="92500" lnSpcReduction="10000"/>
          </a:bodyPr>
          <a:lstStyle/>
          <a:p>
            <a:r>
              <a:rPr lang="en-US" dirty="0" smtClean="0"/>
              <a:t>Try (verify) out is done after LOTO is applied</a:t>
            </a:r>
          </a:p>
          <a:p>
            <a:r>
              <a:rPr lang="en-US" dirty="0" smtClean="0"/>
              <a:t>Locks and tags used to identify user</a:t>
            </a:r>
          </a:p>
          <a:p>
            <a:r>
              <a:rPr lang="en-US" dirty="0" smtClean="0"/>
              <a:t>LOTO devices are in good working order</a:t>
            </a:r>
          </a:p>
          <a:p>
            <a:r>
              <a:rPr lang="en-US" dirty="0" smtClean="0"/>
              <a:t>Written procedures accessible to all</a:t>
            </a:r>
          </a:p>
          <a:p>
            <a:r>
              <a:rPr lang="en-US" dirty="0" smtClean="0"/>
              <a:t>Periodic (annual) inspections are getting done</a:t>
            </a:r>
            <a:endParaRPr lang="en-US" dirty="0"/>
          </a:p>
        </p:txBody>
      </p:sp>
      <p:sp>
        <p:nvSpPr>
          <p:cNvPr id="5" name="Content Placeholder 4"/>
          <p:cNvSpPr>
            <a:spLocks noGrp="1"/>
          </p:cNvSpPr>
          <p:nvPr>
            <p:ph sz="half" idx="1"/>
          </p:nvPr>
        </p:nvSpPr>
        <p:spPr>
          <a:xfrm>
            <a:off x="381000" y="1219200"/>
            <a:ext cx="4038600" cy="4525963"/>
          </a:xfrm>
        </p:spPr>
        <p:txBody>
          <a:bodyPr>
            <a:normAutofit fontScale="92500" lnSpcReduction="10000"/>
          </a:bodyPr>
          <a:lstStyle/>
          <a:p>
            <a:r>
              <a:rPr lang="en-US" dirty="0" smtClean="0"/>
              <a:t>Annual authorized person training complete</a:t>
            </a:r>
          </a:p>
          <a:p>
            <a:r>
              <a:rPr lang="en-US" dirty="0" smtClean="0"/>
              <a:t>Annual affected person training complete</a:t>
            </a:r>
          </a:p>
          <a:p>
            <a:r>
              <a:rPr lang="en-US" dirty="0" smtClean="0"/>
              <a:t>Disconnects labeled and accessible</a:t>
            </a:r>
          </a:p>
          <a:p>
            <a:r>
              <a:rPr lang="en-US" dirty="0" smtClean="0"/>
              <a:t>Authorized employees have access to locks</a:t>
            </a:r>
          </a:p>
          <a:p>
            <a:r>
              <a:rPr lang="en-US" dirty="0" smtClean="0"/>
              <a:t>All hazards are locked out</a:t>
            </a:r>
          </a:p>
          <a:p>
            <a:r>
              <a:rPr lang="en-US" dirty="0" smtClean="0"/>
              <a:t>Employees maintain key during LOTO</a:t>
            </a:r>
            <a:endParaRPr lang="en-US" dirty="0"/>
          </a:p>
        </p:txBody>
      </p:sp>
    </p:spTree>
    <p:extLst>
      <p:ext uri="{BB962C8B-B14F-4D97-AF65-F5344CB8AC3E}">
        <p14:creationId xmlns:p14="http://schemas.microsoft.com/office/powerpoint/2010/main" val="2219228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2458"/>
            <a:ext cx="7886700" cy="1325563"/>
          </a:xfrm>
        </p:spPr>
        <p:txBody>
          <a:bodyPr/>
          <a:lstStyle/>
          <a:p>
            <a:r>
              <a:rPr lang="en-GB" i="1" dirty="0"/>
              <a:t>Machinery </a:t>
            </a:r>
            <a:r>
              <a:rPr lang="en-GB" i="1" dirty="0" smtClean="0"/>
              <a:t>Safeguards </a:t>
            </a:r>
            <a:endParaRPr lang="en-GB" dirty="0"/>
          </a:p>
        </p:txBody>
      </p:sp>
      <p:sp>
        <p:nvSpPr>
          <p:cNvPr id="5" name="Content Placeholder 4"/>
          <p:cNvSpPr>
            <a:spLocks noGrp="1"/>
          </p:cNvSpPr>
          <p:nvPr>
            <p:ph idx="1"/>
          </p:nvPr>
        </p:nvSpPr>
        <p:spPr>
          <a:xfrm>
            <a:off x="467544" y="1340768"/>
            <a:ext cx="7886700" cy="4351338"/>
          </a:xfrm>
        </p:spPr>
        <p:txBody>
          <a:bodyPr>
            <a:normAutofit lnSpcReduction="10000"/>
          </a:bodyPr>
          <a:lstStyle/>
          <a:p>
            <a:pPr marL="0" indent="0">
              <a:buNone/>
            </a:pPr>
            <a:r>
              <a:rPr lang="en-GB" sz="2400" b="1" dirty="0" smtClean="0"/>
              <a:t>Review</a:t>
            </a:r>
            <a:endParaRPr lang="en-GB" sz="2400" b="1" dirty="0"/>
          </a:p>
          <a:p>
            <a:endParaRPr lang="en-GB" sz="1000" b="1" dirty="0" smtClean="0"/>
          </a:p>
          <a:p>
            <a:r>
              <a:rPr lang="en-GB" sz="2000" b="1" dirty="0" smtClean="0"/>
              <a:t>Controlling the hazards;</a:t>
            </a:r>
          </a:p>
          <a:p>
            <a:endParaRPr lang="en-GB" sz="2000" b="1" dirty="0"/>
          </a:p>
          <a:p>
            <a:r>
              <a:rPr lang="en-GB" sz="1800" b="1" dirty="0" smtClean="0"/>
              <a:t>Procedures</a:t>
            </a:r>
            <a:r>
              <a:rPr lang="en-GB" sz="1800" dirty="0" smtClean="0"/>
              <a:t>, planning, safe working/operating </a:t>
            </a:r>
          </a:p>
          <a:p>
            <a:pPr marL="0" indent="0">
              <a:buNone/>
            </a:pPr>
            <a:r>
              <a:rPr lang="en-GB" sz="1800" dirty="0" smtClean="0"/>
              <a:t>procedures, risk assessments</a:t>
            </a:r>
            <a:r>
              <a:rPr lang="en-GB" sz="1800" dirty="0"/>
              <a:t>.</a:t>
            </a:r>
            <a:endParaRPr lang="en-GB" sz="1800" dirty="0" smtClean="0"/>
          </a:p>
          <a:p>
            <a:pPr marL="0" indent="0">
              <a:buNone/>
            </a:pPr>
            <a:endParaRPr lang="en-GB" sz="1800" b="1" dirty="0"/>
          </a:p>
          <a:p>
            <a:r>
              <a:rPr lang="en-GB" sz="1800" b="1" dirty="0" smtClean="0"/>
              <a:t>Training, </a:t>
            </a:r>
            <a:r>
              <a:rPr lang="en-GB" sz="1800" dirty="0" smtClean="0"/>
              <a:t>competent people, supervision</a:t>
            </a:r>
            <a:r>
              <a:rPr lang="en-GB" sz="1800" dirty="0"/>
              <a:t>.</a:t>
            </a:r>
            <a:endParaRPr lang="en-GB" sz="1800" dirty="0" smtClean="0"/>
          </a:p>
          <a:p>
            <a:endParaRPr lang="en-GB" sz="1800" dirty="0"/>
          </a:p>
          <a:p>
            <a:r>
              <a:rPr lang="en-GB" sz="1800" b="1" dirty="0" smtClean="0"/>
              <a:t>Signage, </a:t>
            </a:r>
            <a:r>
              <a:rPr lang="en-GB" sz="1800" dirty="0" smtClean="0"/>
              <a:t>warning, information.</a:t>
            </a:r>
          </a:p>
          <a:p>
            <a:endParaRPr lang="en-GB" sz="1800" dirty="0"/>
          </a:p>
          <a:p>
            <a:r>
              <a:rPr lang="en-GB" sz="1800" b="1" dirty="0" smtClean="0"/>
              <a:t>Contractors, </a:t>
            </a:r>
            <a:r>
              <a:rPr lang="en-GB" sz="1800" dirty="0"/>
              <a:t>m</a:t>
            </a:r>
            <a:r>
              <a:rPr lang="en-GB" sz="1800" dirty="0" smtClean="0"/>
              <a:t>ethod statements, risk assessments,</a:t>
            </a:r>
          </a:p>
          <a:p>
            <a:pPr marL="0" indent="0">
              <a:buNone/>
            </a:pPr>
            <a:r>
              <a:rPr lang="en-GB" sz="1800" dirty="0"/>
              <a:t> </a:t>
            </a:r>
            <a:r>
              <a:rPr lang="en-GB" sz="1800" dirty="0" smtClean="0"/>
              <a:t>     permits to work.</a:t>
            </a:r>
            <a:endParaRPr lang="en-GB" sz="1800" b="1" dirty="0" smtClean="0"/>
          </a:p>
        </p:txBody>
      </p:sp>
      <p:pic>
        <p:nvPicPr>
          <p:cNvPr id="3074" name="Picture 2" descr="http://media4.picsearch.com/is?jwWKHy0A1wkF3D85v828HK6-Uu1NgzFTXGofnzvxYnE&amp;height=25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172" y="1988840"/>
            <a:ext cx="2391072" cy="2390775"/>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789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179512" y="1329332"/>
            <a:ext cx="4824536" cy="4193977"/>
          </a:xfrm>
        </p:spPr>
        <p:txBody>
          <a:bodyPr/>
          <a:lstStyle/>
          <a:p>
            <a:pPr eaLnBrk="1" hangingPunct="1"/>
            <a:r>
              <a:rPr lang="en-US" sz="3000" dirty="0" smtClean="0"/>
              <a:t>Never wear loose clothing, hoods or other items that could get caught in moving parts.</a:t>
            </a:r>
            <a:endParaRPr lang="en-US" sz="3000" dirty="0"/>
          </a:p>
          <a:p>
            <a:pPr eaLnBrk="1" hangingPunct="1"/>
            <a:r>
              <a:rPr lang="en-US" sz="3000" dirty="0" smtClean="0"/>
              <a:t>Never crawl, reach, pry with a tool, or work under a conveyor that YOU have not locked out.</a:t>
            </a:r>
            <a:endParaRPr lang="en-US" sz="3000" dirty="0"/>
          </a:p>
          <a:p>
            <a:pPr eaLnBrk="1" hangingPunct="1"/>
            <a:r>
              <a:rPr lang="en-US" sz="3000" dirty="0" smtClean="0"/>
              <a:t>Never walk on or step over a conveyor.</a:t>
            </a:r>
            <a:endParaRPr lang="en-US" sz="3000" dirty="0"/>
          </a:p>
        </p:txBody>
      </p:sp>
      <p:sp>
        <p:nvSpPr>
          <p:cNvPr id="6" name="Title 1"/>
          <p:cNvSpPr>
            <a:spLocks noGrp="1"/>
          </p:cNvSpPr>
          <p:nvPr>
            <p:ph type="title"/>
          </p:nvPr>
        </p:nvSpPr>
        <p:spPr>
          <a:xfrm>
            <a:off x="467544" y="-171400"/>
            <a:ext cx="4648200" cy="1325563"/>
          </a:xfrm>
        </p:spPr>
        <p:txBody>
          <a:bodyPr/>
          <a:lstStyle/>
          <a:p>
            <a:r>
              <a:rPr lang="en-US" dirty="0" smtClean="0"/>
              <a:t>Conveyor Systems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048" y="1941536"/>
            <a:ext cx="3959424" cy="2969568"/>
          </a:xfrm>
          <a:prstGeom prst="rect">
            <a:avLst/>
          </a:prstGeom>
        </p:spPr>
      </p:pic>
    </p:spTree>
    <p:extLst>
      <p:ext uri="{BB962C8B-B14F-4D97-AF65-F5344CB8AC3E}">
        <p14:creationId xmlns:p14="http://schemas.microsoft.com/office/powerpoint/2010/main" val="14249535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20657"/>
            <a:ext cx="7315200" cy="3108543"/>
          </a:xfrm>
          <a:prstGeom prst="rect">
            <a:avLst/>
          </a:prstGeom>
        </p:spPr>
        <p:txBody>
          <a:bodyPr>
            <a:spAutoFit/>
          </a:bodyPr>
          <a:lstStyle/>
          <a:p>
            <a:pPr algn="ctr">
              <a:spcBef>
                <a:spcPct val="20000"/>
              </a:spcBef>
              <a:buSzPct val="90000"/>
              <a:defRPr/>
            </a:pPr>
            <a:r>
              <a:rPr lang="en-US" altLang="en-US" sz="2800" kern="0" dirty="0" smtClean="0">
                <a:solidFill>
                  <a:prstClr val="black"/>
                </a:solidFill>
                <a:cs typeface="Arial" panose="020B0604020202020204" pitchFamily="34" charset="0"/>
              </a:rPr>
              <a:t>With the Occupational Safety and Health Act of 1970, Congress created the Occupational Safety and Health Administration (OSHA) to assure safe and healthful working conditions for working men and women by setting and enforcing standards and by providing training, outreach, education and assistance.</a:t>
            </a:r>
            <a:endParaRPr lang="en-US" altLang="en-US" sz="2800" kern="0" dirty="0">
              <a:solidFill>
                <a:prstClr val="black"/>
              </a:solidFill>
              <a:cs typeface="Arial" panose="020B0604020202020204" pitchFamily="34" charset="0"/>
            </a:endParaRPr>
          </a:p>
        </p:txBody>
      </p:sp>
      <p:sp>
        <p:nvSpPr>
          <p:cNvPr id="3" name="Rectangle 2"/>
          <p:cNvSpPr/>
          <p:nvPr/>
        </p:nvSpPr>
        <p:spPr>
          <a:xfrm>
            <a:off x="288925" y="76200"/>
            <a:ext cx="3111749" cy="646331"/>
          </a:xfrm>
          <a:prstGeom prst="rect">
            <a:avLst/>
          </a:prstGeom>
        </p:spPr>
        <p:txBody>
          <a:bodyPr wrap="none">
            <a:spAutoFit/>
          </a:bodyPr>
          <a:lstStyle/>
          <a:p>
            <a:pPr>
              <a:defRPr/>
            </a:pPr>
            <a:r>
              <a:rPr lang="en-US" altLang="en-US" sz="3600" kern="0" dirty="0">
                <a:solidFill>
                  <a:prstClr val="black"/>
                </a:solidFill>
                <a:cs typeface="Arial" panose="020B0604020202020204" pitchFamily="34" charset="0"/>
              </a:rPr>
              <a:t>OSHA’s Mission</a:t>
            </a:r>
            <a:endParaRPr lang="en-US" sz="1400" kern="0" dirty="0">
              <a:solidFill>
                <a:prstClr val="black"/>
              </a:solidFill>
              <a:cs typeface="Arial" panose="020B0604020202020204" pitchFamily="34" charset="0"/>
            </a:endParaRPr>
          </a:p>
        </p:txBody>
      </p:sp>
    </p:spTree>
    <p:extLst>
      <p:ext uri="{BB962C8B-B14F-4D97-AF65-F5344CB8AC3E}">
        <p14:creationId xmlns:p14="http://schemas.microsoft.com/office/powerpoint/2010/main" val="85977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544" y="-171400"/>
            <a:ext cx="4648200" cy="1325563"/>
          </a:xfrm>
        </p:spPr>
        <p:txBody>
          <a:bodyPr/>
          <a:lstStyle/>
          <a:p>
            <a:r>
              <a:rPr lang="en-US" dirty="0" smtClean="0"/>
              <a:t>Conveyor Systems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250" y="1104900"/>
            <a:ext cx="8191500" cy="4648200"/>
          </a:xfrm>
          <a:prstGeom prst="rect">
            <a:avLst/>
          </a:prstGeom>
        </p:spPr>
      </p:pic>
    </p:spTree>
    <p:extLst>
      <p:ext uri="{BB962C8B-B14F-4D97-AF65-F5344CB8AC3E}">
        <p14:creationId xmlns:p14="http://schemas.microsoft.com/office/powerpoint/2010/main" val="98171002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398"/>
            <a:ext cx="6679654" cy="832110"/>
          </a:xfrm>
        </p:spPr>
        <p:txBody>
          <a:bodyPr/>
          <a:lstStyle/>
          <a:p>
            <a:r>
              <a:rPr lang="en-US" dirty="0" smtClean="0"/>
              <a:t>Machine Guarding examples</a:t>
            </a:r>
            <a:endParaRPr 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65478" y="1419599"/>
            <a:ext cx="2692886" cy="2019664"/>
          </a:xfrm>
        </p:spPr>
      </p:pic>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41</a:t>
            </a:fld>
            <a:endParaRPr lang="en-US" dirty="0">
              <a:solidFill>
                <a:prstClr val="white"/>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6129" y="1412776"/>
            <a:ext cx="2666231" cy="1999673"/>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1217" y="3655287"/>
            <a:ext cx="2651143" cy="198835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94154" y="3654803"/>
            <a:ext cx="2649412" cy="1987059"/>
          </a:xfrm>
          <a:prstGeom prst="rect">
            <a:avLst/>
          </a:prstGeom>
        </p:spPr>
      </p:pic>
    </p:spTree>
    <p:extLst>
      <p:ext uri="{BB962C8B-B14F-4D97-AF65-F5344CB8AC3E}">
        <p14:creationId xmlns:p14="http://schemas.microsoft.com/office/powerpoint/2010/main" val="3868340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57343" y="1700808"/>
            <a:ext cx="2973895" cy="2230421"/>
          </a:xfrm>
        </p:spPr>
      </p:pic>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42</a:t>
            </a:fld>
            <a:endParaRPr lang="en-US" dirty="0">
              <a:solidFill>
                <a:prstClr val="white"/>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089152" y="2089314"/>
            <a:ext cx="3094674" cy="232100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842" y="1700807"/>
            <a:ext cx="3094673" cy="2321005"/>
          </a:xfrm>
          <a:prstGeom prst="rect">
            <a:avLst/>
          </a:prstGeom>
        </p:spPr>
      </p:pic>
      <p:sp>
        <p:nvSpPr>
          <p:cNvPr id="10" name="Title 1"/>
          <p:cNvSpPr>
            <a:spLocks noGrp="1"/>
          </p:cNvSpPr>
          <p:nvPr>
            <p:ph type="title"/>
          </p:nvPr>
        </p:nvSpPr>
        <p:spPr>
          <a:xfrm>
            <a:off x="323528" y="33398"/>
            <a:ext cx="6679654" cy="832110"/>
          </a:xfrm>
        </p:spPr>
        <p:txBody>
          <a:bodyPr/>
          <a:lstStyle/>
          <a:p>
            <a:r>
              <a:rPr lang="en-US" dirty="0" smtClean="0"/>
              <a:t>Machine Guarding examples</a:t>
            </a:r>
            <a:endParaRPr lang="en-US" dirty="0"/>
          </a:p>
        </p:txBody>
      </p:sp>
    </p:spTree>
    <p:extLst>
      <p:ext uri="{BB962C8B-B14F-4D97-AF65-F5344CB8AC3E}">
        <p14:creationId xmlns:p14="http://schemas.microsoft.com/office/powerpoint/2010/main" val="2165345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43</a:t>
            </a:fld>
            <a:endParaRPr lang="en-US" dirty="0">
              <a:solidFill>
                <a:prstClr val="white"/>
              </a:solidFill>
            </a:endParaRPr>
          </a:p>
        </p:txBody>
      </p:sp>
      <p:sp>
        <p:nvSpPr>
          <p:cNvPr id="10" name="Title 1"/>
          <p:cNvSpPr>
            <a:spLocks noGrp="1"/>
          </p:cNvSpPr>
          <p:nvPr>
            <p:ph type="title"/>
          </p:nvPr>
        </p:nvSpPr>
        <p:spPr>
          <a:xfrm>
            <a:off x="323528" y="33398"/>
            <a:ext cx="6679654" cy="832110"/>
          </a:xfrm>
        </p:spPr>
        <p:txBody>
          <a:bodyPr/>
          <a:lstStyle/>
          <a:p>
            <a:r>
              <a:rPr lang="en-US" dirty="0" smtClean="0"/>
              <a:t>Machine Guarding examples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052736"/>
            <a:ext cx="3759882" cy="5013176"/>
          </a:xfrm>
          <a:prstGeom prst="rect">
            <a:avLst/>
          </a:prstGeom>
        </p:spPr>
      </p:pic>
      <p:sp>
        <p:nvSpPr>
          <p:cNvPr id="7" name="TextBox 6"/>
          <p:cNvSpPr txBox="1"/>
          <p:nvPr/>
        </p:nvSpPr>
        <p:spPr>
          <a:xfrm>
            <a:off x="5364088" y="1856603"/>
            <a:ext cx="2592288" cy="1754326"/>
          </a:xfrm>
          <a:prstGeom prst="rect">
            <a:avLst/>
          </a:prstGeom>
          <a:noFill/>
        </p:spPr>
        <p:txBody>
          <a:bodyPr wrap="square" rtlCol="0">
            <a:spAutoFit/>
          </a:bodyPr>
          <a:lstStyle/>
          <a:p>
            <a:pPr algn="ctr"/>
            <a:r>
              <a:rPr lang="en-US" dirty="0" smtClean="0"/>
              <a:t>Guarding example at the top of a shredder in-feed. This type of guard is designed to prevent material from flying out of the shredder mill.</a:t>
            </a:r>
            <a:endParaRPr lang="en-US" dirty="0"/>
          </a:p>
        </p:txBody>
      </p:sp>
      <p:sp>
        <p:nvSpPr>
          <p:cNvPr id="8" name="Oval 7"/>
          <p:cNvSpPr/>
          <p:nvPr/>
        </p:nvSpPr>
        <p:spPr>
          <a:xfrm>
            <a:off x="1763688" y="2060848"/>
            <a:ext cx="1728192" cy="1944216"/>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729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44</a:t>
            </a:fld>
            <a:endParaRPr lang="en-US" dirty="0">
              <a:solidFill>
                <a:prstClr val="white"/>
              </a:solidFill>
            </a:endParaRPr>
          </a:p>
        </p:txBody>
      </p:sp>
      <p:sp>
        <p:nvSpPr>
          <p:cNvPr id="5" name="Title 1"/>
          <p:cNvSpPr txBox="1">
            <a:spLocks/>
          </p:cNvSpPr>
          <p:nvPr/>
        </p:nvSpPr>
        <p:spPr>
          <a:xfrm>
            <a:off x="323528" y="33398"/>
            <a:ext cx="6679654" cy="8321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Machine Guarding examples</a:t>
            </a:r>
            <a:endParaRPr lang="en-US" dirty="0"/>
          </a:p>
        </p:txBody>
      </p:sp>
      <p:sp>
        <p:nvSpPr>
          <p:cNvPr id="22" name="TextBox 21"/>
          <p:cNvSpPr txBox="1"/>
          <p:nvPr/>
        </p:nvSpPr>
        <p:spPr>
          <a:xfrm>
            <a:off x="863250" y="3068960"/>
            <a:ext cx="2575873" cy="2308324"/>
          </a:xfrm>
          <a:prstGeom prst="rect">
            <a:avLst/>
          </a:prstGeom>
          <a:noFill/>
        </p:spPr>
        <p:txBody>
          <a:bodyPr wrap="square" rtlCol="0">
            <a:spAutoFit/>
          </a:bodyPr>
          <a:lstStyle/>
          <a:p>
            <a:pPr algn="ctr"/>
            <a:r>
              <a:rPr lang="en-US" sz="2400" dirty="0" smtClean="0"/>
              <a:t>Follow all manufacturer and OSHA guidelines for safe use and guarding of these tools.</a:t>
            </a:r>
            <a:endParaRPr lang="en-US" sz="2400" dirty="0"/>
          </a:p>
        </p:txBody>
      </p:sp>
      <p:sp>
        <p:nvSpPr>
          <p:cNvPr id="15" name="TextBox 14"/>
          <p:cNvSpPr txBox="1"/>
          <p:nvPr/>
        </p:nvSpPr>
        <p:spPr>
          <a:xfrm>
            <a:off x="639018" y="1700808"/>
            <a:ext cx="3024336" cy="954107"/>
          </a:xfrm>
          <a:prstGeom prst="rect">
            <a:avLst/>
          </a:prstGeom>
          <a:noFill/>
        </p:spPr>
        <p:txBody>
          <a:bodyPr wrap="square" rtlCol="0">
            <a:spAutoFit/>
          </a:bodyPr>
          <a:lstStyle/>
          <a:p>
            <a:pPr algn="ctr"/>
            <a:r>
              <a:rPr lang="en-US" sz="2800" dirty="0" smtClean="0"/>
              <a:t>Mouth of Stationary Shear</a:t>
            </a:r>
            <a:endParaRPr lang="en-US" sz="28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5042" y="1340768"/>
            <a:ext cx="3165816" cy="4221088"/>
          </a:xfrm>
          <a:prstGeom prst="rect">
            <a:avLst/>
          </a:prstGeom>
        </p:spPr>
      </p:pic>
    </p:spTree>
    <p:extLst>
      <p:ext uri="{BB962C8B-B14F-4D97-AF65-F5344CB8AC3E}">
        <p14:creationId xmlns:p14="http://schemas.microsoft.com/office/powerpoint/2010/main" val="39498938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83568" y="1818237"/>
            <a:ext cx="2520280" cy="3140657"/>
          </a:xfrm>
        </p:spPr>
      </p:pic>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45</a:t>
            </a:fld>
            <a:endParaRPr lang="en-US" dirty="0">
              <a:solidFill>
                <a:prstClr val="white"/>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620" y="1818237"/>
            <a:ext cx="4704730" cy="3140657"/>
          </a:xfrm>
          <a:prstGeom prst="rect">
            <a:avLst/>
          </a:prstGeom>
        </p:spPr>
      </p:pic>
      <p:sp>
        <p:nvSpPr>
          <p:cNvPr id="8" name="Title 1"/>
          <p:cNvSpPr txBox="1">
            <a:spLocks/>
          </p:cNvSpPr>
          <p:nvPr/>
        </p:nvSpPr>
        <p:spPr>
          <a:xfrm>
            <a:off x="323528" y="33398"/>
            <a:ext cx="6679654" cy="8321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mtClean="0"/>
              <a:t>Machine Guarding examples</a:t>
            </a:r>
            <a:endParaRPr lang="en-US" dirty="0"/>
          </a:p>
        </p:txBody>
      </p:sp>
      <p:sp>
        <p:nvSpPr>
          <p:cNvPr id="2" name="Oval 1"/>
          <p:cNvSpPr/>
          <p:nvPr/>
        </p:nvSpPr>
        <p:spPr>
          <a:xfrm>
            <a:off x="6660232" y="3284984"/>
            <a:ext cx="1224136" cy="108012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3568" y="5229200"/>
            <a:ext cx="2520280" cy="369332"/>
          </a:xfrm>
          <a:prstGeom prst="rect">
            <a:avLst/>
          </a:prstGeom>
          <a:noFill/>
        </p:spPr>
        <p:txBody>
          <a:bodyPr wrap="square" rtlCol="0">
            <a:spAutoFit/>
          </a:bodyPr>
          <a:lstStyle/>
          <a:p>
            <a:r>
              <a:rPr lang="en-US" dirty="0" smtClean="0"/>
              <a:t>Point of operation guard</a:t>
            </a:r>
            <a:endParaRPr lang="en-US" dirty="0"/>
          </a:p>
        </p:txBody>
      </p:sp>
      <p:sp>
        <p:nvSpPr>
          <p:cNvPr id="9" name="TextBox 8"/>
          <p:cNvSpPr txBox="1"/>
          <p:nvPr/>
        </p:nvSpPr>
        <p:spPr>
          <a:xfrm>
            <a:off x="4614813" y="5229200"/>
            <a:ext cx="3096344" cy="369332"/>
          </a:xfrm>
          <a:prstGeom prst="rect">
            <a:avLst/>
          </a:prstGeom>
          <a:noFill/>
        </p:spPr>
        <p:txBody>
          <a:bodyPr wrap="square" rtlCol="0">
            <a:spAutoFit/>
          </a:bodyPr>
          <a:lstStyle/>
          <a:p>
            <a:r>
              <a:rPr lang="en-US" dirty="0" smtClean="0"/>
              <a:t>Railing system to prevent falls</a:t>
            </a:r>
            <a:endParaRPr lang="en-US" dirty="0"/>
          </a:p>
        </p:txBody>
      </p:sp>
    </p:spTree>
    <p:extLst>
      <p:ext uri="{BB962C8B-B14F-4D97-AF65-F5344CB8AC3E}">
        <p14:creationId xmlns:p14="http://schemas.microsoft.com/office/powerpoint/2010/main" val="2618451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46</a:t>
            </a:fld>
            <a:endParaRPr lang="en-US" dirty="0">
              <a:solidFill>
                <a:prstClr val="white"/>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208228" y="2075928"/>
            <a:ext cx="3504881" cy="262866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363780" y="2075927"/>
            <a:ext cx="3504881" cy="2628661"/>
          </a:xfrm>
          <a:prstGeom prst="rect">
            <a:avLst/>
          </a:prstGeom>
        </p:spPr>
      </p:pic>
      <p:sp>
        <p:nvSpPr>
          <p:cNvPr id="11" name="Title 1"/>
          <p:cNvSpPr txBox="1">
            <a:spLocks/>
          </p:cNvSpPr>
          <p:nvPr/>
        </p:nvSpPr>
        <p:spPr>
          <a:xfrm>
            <a:off x="323528" y="33398"/>
            <a:ext cx="6679654" cy="8321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mtClean="0"/>
              <a:t>Machine Guarding examples</a:t>
            </a:r>
            <a:endParaRPr lang="en-US" dirty="0"/>
          </a:p>
        </p:txBody>
      </p:sp>
      <p:sp>
        <p:nvSpPr>
          <p:cNvPr id="3" name="TextBox 2"/>
          <p:cNvSpPr txBox="1"/>
          <p:nvPr/>
        </p:nvSpPr>
        <p:spPr>
          <a:xfrm>
            <a:off x="2960669" y="5420241"/>
            <a:ext cx="2880633" cy="646331"/>
          </a:xfrm>
          <a:prstGeom prst="rect">
            <a:avLst/>
          </a:prstGeom>
          <a:noFill/>
        </p:spPr>
        <p:txBody>
          <a:bodyPr wrap="square" rtlCol="0">
            <a:spAutoFit/>
          </a:bodyPr>
          <a:lstStyle/>
          <a:p>
            <a:pPr algn="ctr"/>
            <a:r>
              <a:rPr lang="en-US" dirty="0" smtClean="0"/>
              <a:t>Table designed to act as distance guards</a:t>
            </a:r>
            <a:endParaRPr lang="en-US" dirty="0"/>
          </a:p>
        </p:txBody>
      </p:sp>
    </p:spTree>
    <p:extLst>
      <p:ext uri="{BB962C8B-B14F-4D97-AF65-F5344CB8AC3E}">
        <p14:creationId xmlns:p14="http://schemas.microsoft.com/office/powerpoint/2010/main" val="23344680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3528" y="1715656"/>
            <a:ext cx="3956552" cy="2967414"/>
          </a:xfrm>
        </p:spPr>
      </p:pic>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47</a:t>
            </a:fld>
            <a:endParaRPr lang="en-US" dirty="0">
              <a:solidFill>
                <a:prstClr val="white"/>
              </a:solidFill>
            </a:endParaRPr>
          </a:p>
        </p:txBody>
      </p:sp>
      <p:sp>
        <p:nvSpPr>
          <p:cNvPr id="5" name="Title 1"/>
          <p:cNvSpPr>
            <a:spLocks noGrp="1"/>
          </p:cNvSpPr>
          <p:nvPr>
            <p:ph type="title"/>
          </p:nvPr>
        </p:nvSpPr>
        <p:spPr>
          <a:xfrm>
            <a:off x="323528" y="33398"/>
            <a:ext cx="6679654" cy="832110"/>
          </a:xfrm>
        </p:spPr>
        <p:txBody>
          <a:bodyPr/>
          <a:lstStyle/>
          <a:p>
            <a:r>
              <a:rPr lang="en-US" dirty="0" smtClean="0"/>
              <a:t>Machine Guarding examples</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8024" y="1715656"/>
            <a:ext cx="3956552" cy="2967414"/>
          </a:xfrm>
          <a:prstGeom prst="rect">
            <a:avLst/>
          </a:prstGeom>
        </p:spPr>
      </p:pic>
      <p:sp>
        <p:nvSpPr>
          <p:cNvPr id="2" name="TextBox 1"/>
          <p:cNvSpPr txBox="1"/>
          <p:nvPr/>
        </p:nvSpPr>
        <p:spPr>
          <a:xfrm>
            <a:off x="1619672" y="5058045"/>
            <a:ext cx="5544616" cy="923330"/>
          </a:xfrm>
          <a:prstGeom prst="rect">
            <a:avLst/>
          </a:prstGeom>
          <a:noFill/>
        </p:spPr>
        <p:txBody>
          <a:bodyPr wrap="square" rtlCol="0">
            <a:spAutoFit/>
          </a:bodyPr>
          <a:lstStyle/>
          <a:p>
            <a:pPr algn="ctr"/>
            <a:r>
              <a:rPr lang="en-US" dirty="0" smtClean="0"/>
              <a:t>This adjustable table has been set-up to prevent the machine operator from getting too close to the point of operation.</a:t>
            </a:r>
            <a:endParaRPr lang="en-US" dirty="0"/>
          </a:p>
        </p:txBody>
      </p:sp>
      <p:sp>
        <p:nvSpPr>
          <p:cNvPr id="8" name="TextBox 7"/>
          <p:cNvSpPr txBox="1"/>
          <p:nvPr/>
        </p:nvSpPr>
        <p:spPr>
          <a:xfrm>
            <a:off x="1619672" y="1107908"/>
            <a:ext cx="5544616" cy="369332"/>
          </a:xfrm>
          <a:prstGeom prst="rect">
            <a:avLst/>
          </a:prstGeom>
          <a:noFill/>
        </p:spPr>
        <p:txBody>
          <a:bodyPr wrap="square" rtlCol="0">
            <a:spAutoFit/>
          </a:bodyPr>
          <a:lstStyle/>
          <a:p>
            <a:pPr algn="ctr"/>
            <a:r>
              <a:rPr lang="en-US" dirty="0" smtClean="0"/>
              <a:t>Example of guarding by distance</a:t>
            </a:r>
            <a:endParaRPr lang="en-US" dirty="0"/>
          </a:p>
        </p:txBody>
      </p:sp>
    </p:spTree>
    <p:extLst>
      <p:ext uri="{BB962C8B-B14F-4D97-AF65-F5344CB8AC3E}">
        <p14:creationId xmlns:p14="http://schemas.microsoft.com/office/powerpoint/2010/main" val="2677227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4511341" y="1601826"/>
            <a:ext cx="4348657" cy="3261493"/>
          </a:xfrm>
        </p:spPr>
      </p:pic>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48</a:t>
            </a:fld>
            <a:endParaRPr lang="en-US" dirty="0">
              <a:solidFill>
                <a:prstClr val="white"/>
              </a:solidFill>
            </a:endParaRPr>
          </a:p>
        </p:txBody>
      </p:sp>
      <p:sp>
        <p:nvSpPr>
          <p:cNvPr id="5" name="Title 1"/>
          <p:cNvSpPr txBox="1">
            <a:spLocks/>
          </p:cNvSpPr>
          <p:nvPr/>
        </p:nvSpPr>
        <p:spPr>
          <a:xfrm>
            <a:off x="323528" y="33398"/>
            <a:ext cx="6679654" cy="8321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mtClean="0"/>
              <a:t>Machine Guarding examples</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62867" y="1601827"/>
            <a:ext cx="4348659" cy="3261494"/>
          </a:xfrm>
          <a:prstGeom prst="rect">
            <a:avLst/>
          </a:prstGeom>
        </p:spPr>
      </p:pic>
      <p:cxnSp>
        <p:nvCxnSpPr>
          <p:cNvPr id="10" name="Straight Connector 9"/>
          <p:cNvCxnSpPr/>
          <p:nvPr/>
        </p:nvCxnSpPr>
        <p:spPr>
          <a:xfrm flipV="1">
            <a:off x="1475656" y="2348880"/>
            <a:ext cx="1440160" cy="1440160"/>
          </a:xfrm>
          <a:prstGeom prst="line">
            <a:avLst/>
          </a:prstGeom>
          <a:ln w="76200" cap="flat">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547664" y="2348880"/>
            <a:ext cx="1224136" cy="1440160"/>
          </a:xfrm>
          <a:prstGeom prst="line">
            <a:avLst/>
          </a:prstGeom>
          <a:ln w="76200" cap="flat">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73874" y="2348880"/>
            <a:ext cx="1440160" cy="1440160"/>
          </a:xfrm>
          <a:prstGeom prst="line">
            <a:avLst/>
          </a:prstGeom>
          <a:ln w="76200" cap="flat">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5845882" y="2348880"/>
            <a:ext cx="1224136" cy="1440160"/>
          </a:xfrm>
          <a:prstGeom prst="line">
            <a:avLst/>
          </a:prstGeom>
          <a:ln w="76200" cap="flat">
            <a:solidFill>
              <a:srgbClr val="FF0000"/>
            </a:solidFill>
            <a:roun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16016" y="5493080"/>
            <a:ext cx="3024336" cy="646331"/>
          </a:xfrm>
          <a:prstGeom prst="rect">
            <a:avLst/>
          </a:prstGeom>
          <a:noFill/>
        </p:spPr>
        <p:txBody>
          <a:bodyPr wrap="square" rtlCol="0">
            <a:spAutoFit/>
          </a:bodyPr>
          <a:lstStyle/>
          <a:p>
            <a:pPr algn="ctr"/>
            <a:r>
              <a:rPr lang="en-US" dirty="0" smtClean="0"/>
              <a:t>Better guarding solutions are needed in these areas</a:t>
            </a:r>
            <a:endParaRPr lang="en-US" dirty="0"/>
          </a:p>
        </p:txBody>
      </p:sp>
    </p:spTree>
    <p:extLst>
      <p:ext uri="{BB962C8B-B14F-4D97-AF65-F5344CB8AC3E}">
        <p14:creationId xmlns:p14="http://schemas.microsoft.com/office/powerpoint/2010/main" val="29716604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49</a:t>
            </a:fld>
            <a:endParaRPr lang="en-US" dirty="0">
              <a:solidFill>
                <a:prstClr val="white"/>
              </a:solidFill>
            </a:endParaRPr>
          </a:p>
        </p:txBody>
      </p:sp>
      <p:sp>
        <p:nvSpPr>
          <p:cNvPr id="5" name="Title 1"/>
          <p:cNvSpPr txBox="1">
            <a:spLocks/>
          </p:cNvSpPr>
          <p:nvPr/>
        </p:nvSpPr>
        <p:spPr>
          <a:xfrm>
            <a:off x="323528" y="33398"/>
            <a:ext cx="6679654" cy="8321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Machine Guarding examples</a:t>
            </a:r>
            <a:endParaRPr lang="en-US" dirty="0"/>
          </a:p>
        </p:txBody>
      </p:sp>
      <p:sp>
        <p:nvSpPr>
          <p:cNvPr id="22" name="TextBox 21"/>
          <p:cNvSpPr txBox="1"/>
          <p:nvPr/>
        </p:nvSpPr>
        <p:spPr>
          <a:xfrm>
            <a:off x="1463165" y="5047137"/>
            <a:ext cx="6345090" cy="646331"/>
          </a:xfrm>
          <a:prstGeom prst="rect">
            <a:avLst/>
          </a:prstGeom>
          <a:noFill/>
        </p:spPr>
        <p:txBody>
          <a:bodyPr wrap="square" rtlCol="0">
            <a:spAutoFit/>
          </a:bodyPr>
          <a:lstStyle/>
          <a:p>
            <a:pPr algn="ctr"/>
            <a:r>
              <a:rPr lang="en-US" dirty="0" smtClean="0"/>
              <a:t>Follow all manufacturer and OSHA guidelines for safe use and guarding of these tools.</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056" y="2040841"/>
            <a:ext cx="4125654" cy="2468279"/>
          </a:xfrm>
          <a:prstGeom prst="rect">
            <a:avLst/>
          </a:prstGeom>
        </p:spPr>
      </p:pic>
      <p:sp>
        <p:nvSpPr>
          <p:cNvPr id="15" name="TextBox 14"/>
          <p:cNvSpPr txBox="1"/>
          <p:nvPr/>
        </p:nvSpPr>
        <p:spPr>
          <a:xfrm>
            <a:off x="3123542" y="1167135"/>
            <a:ext cx="3024336" cy="461665"/>
          </a:xfrm>
          <a:prstGeom prst="rect">
            <a:avLst/>
          </a:prstGeom>
          <a:noFill/>
        </p:spPr>
        <p:txBody>
          <a:bodyPr wrap="square" rtlCol="0">
            <a:spAutoFit/>
          </a:bodyPr>
          <a:lstStyle/>
          <a:p>
            <a:pPr algn="ctr"/>
            <a:r>
              <a:rPr lang="en-US" sz="2400" dirty="0" smtClean="0"/>
              <a:t>Bench Grinders</a:t>
            </a:r>
            <a:endParaRPr lang="en-US" sz="24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349613" y="2211755"/>
            <a:ext cx="2996122" cy="2247092"/>
          </a:xfrm>
          <a:prstGeom prst="rect">
            <a:avLst/>
          </a:prstGeom>
        </p:spPr>
      </p:pic>
    </p:spTree>
    <p:extLst>
      <p:ext uri="{BB962C8B-B14F-4D97-AF65-F5344CB8AC3E}">
        <p14:creationId xmlns:p14="http://schemas.microsoft.com/office/powerpoint/2010/main" val="2266995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925" y="76200"/>
            <a:ext cx="2310248" cy="646331"/>
          </a:xfrm>
          <a:prstGeom prst="rect">
            <a:avLst/>
          </a:prstGeom>
        </p:spPr>
        <p:txBody>
          <a:bodyPr wrap="none">
            <a:spAutoFit/>
          </a:bodyPr>
          <a:lstStyle/>
          <a:p>
            <a:pPr>
              <a:defRPr/>
            </a:pPr>
            <a:r>
              <a:rPr lang="en-US" altLang="en-US" sz="3600" kern="0" dirty="0" smtClean="0">
                <a:solidFill>
                  <a:prstClr val="black"/>
                </a:solidFill>
                <a:cs typeface="Arial" panose="020B0604020202020204" pitchFamily="34" charset="0"/>
              </a:rPr>
              <a:t>Your Rights</a:t>
            </a:r>
            <a:endParaRPr lang="en-US" sz="1400" kern="0" dirty="0">
              <a:solidFill>
                <a:prstClr val="black"/>
              </a:solidFill>
              <a:cs typeface="Arial" panose="020B0604020202020204" pitchFamily="34" charset="0"/>
            </a:endParaRPr>
          </a:p>
        </p:txBody>
      </p:sp>
      <p:sp>
        <p:nvSpPr>
          <p:cNvPr id="4" name="TextBox 3"/>
          <p:cNvSpPr txBox="1"/>
          <p:nvPr/>
        </p:nvSpPr>
        <p:spPr>
          <a:xfrm>
            <a:off x="1115616" y="908720"/>
            <a:ext cx="6768752" cy="3693319"/>
          </a:xfrm>
          <a:prstGeom prst="rect">
            <a:avLst/>
          </a:prstGeom>
          <a:noFill/>
        </p:spPr>
        <p:txBody>
          <a:bodyPr wrap="square" rtlCol="0">
            <a:spAutoFit/>
          </a:bodyPr>
          <a:lstStyle/>
          <a:p>
            <a:r>
              <a:rPr lang="en-US" dirty="0"/>
              <a:t>The </a:t>
            </a:r>
            <a:r>
              <a:rPr lang="en-US" i="1" dirty="0"/>
              <a:t>Occupational Safety and Health Act of 1970</a:t>
            </a:r>
            <a:r>
              <a:rPr lang="en-US" dirty="0"/>
              <a:t> gives employees and their representatives the right to file a complaint and request an OSHA inspection of their workplace if they believe there is a serious hazard or their employer is not following OSHA standards.  </a:t>
            </a:r>
            <a:endParaRPr lang="en-US" dirty="0" smtClean="0"/>
          </a:p>
          <a:p>
            <a:endParaRPr lang="en-US" b="1" dirty="0"/>
          </a:p>
          <a:p>
            <a:r>
              <a:rPr lang="en-US" b="1" dirty="0" smtClean="0"/>
              <a:t>The </a:t>
            </a:r>
            <a:r>
              <a:rPr lang="en-US" b="1" dirty="0"/>
              <a:t>complaint should be filed as soon as possible after noticing the hazard or lack of compliance because OSHA citations may only be issued for violations that currently exist or existed in the past 6 months</a:t>
            </a:r>
            <a:r>
              <a:rPr lang="en-US" b="1" dirty="0" smtClean="0"/>
              <a:t>.</a:t>
            </a:r>
          </a:p>
          <a:p>
            <a:endParaRPr lang="en-US" dirty="0"/>
          </a:p>
          <a:p>
            <a:r>
              <a:rPr lang="en-US" dirty="0"/>
              <a:t>Complaints from workers or their representatives are taken seriously by OSHA. </a:t>
            </a:r>
            <a:r>
              <a:rPr lang="en-US" b="1" dirty="0"/>
              <a:t>OSHA will keep your information confidential.</a:t>
            </a:r>
            <a:endParaRPr lang="en-US" dirty="0"/>
          </a:p>
          <a:p>
            <a:endParaRPr lang="en-US" dirty="0"/>
          </a:p>
        </p:txBody>
      </p:sp>
      <p:sp>
        <p:nvSpPr>
          <p:cNvPr id="5" name="TextBox 4"/>
          <p:cNvSpPr txBox="1"/>
          <p:nvPr/>
        </p:nvSpPr>
        <p:spPr>
          <a:xfrm>
            <a:off x="2092121" y="4388911"/>
            <a:ext cx="2592288" cy="1200329"/>
          </a:xfrm>
          <a:prstGeom prst="rect">
            <a:avLst/>
          </a:prstGeom>
          <a:noFill/>
        </p:spPr>
        <p:txBody>
          <a:bodyPr wrap="square" rtlCol="0">
            <a:spAutoFit/>
          </a:bodyPr>
          <a:lstStyle/>
          <a:p>
            <a:r>
              <a:rPr lang="en-US" dirty="0" smtClean="0"/>
              <a:t>How to file a complaint:</a:t>
            </a:r>
          </a:p>
          <a:p>
            <a:pPr marL="285750" indent="-285750">
              <a:buFont typeface="Arial" panose="020B0604020202020204" pitchFamily="34" charset="0"/>
              <a:buChar char="•"/>
            </a:pPr>
            <a:r>
              <a:rPr lang="en-US" dirty="0" smtClean="0"/>
              <a:t>By phone</a:t>
            </a:r>
          </a:p>
          <a:p>
            <a:pPr marL="285750" indent="-285750">
              <a:buFont typeface="Arial" panose="020B0604020202020204" pitchFamily="34" charset="0"/>
              <a:buChar char="•"/>
            </a:pPr>
            <a:r>
              <a:rPr lang="en-US" dirty="0" smtClean="0"/>
              <a:t>By fax</a:t>
            </a:r>
          </a:p>
          <a:p>
            <a:pPr marL="285750" indent="-285750">
              <a:buFont typeface="Arial" panose="020B0604020202020204" pitchFamily="34" charset="0"/>
              <a:buChar char="•"/>
            </a:pPr>
            <a:r>
              <a:rPr lang="en-US" dirty="0" smtClean="0"/>
              <a:t>Online</a:t>
            </a:r>
            <a:endParaRPr lang="en-US" dirty="0"/>
          </a:p>
        </p:txBody>
      </p:sp>
      <p:sp>
        <p:nvSpPr>
          <p:cNvPr id="6" name="TextBox 5"/>
          <p:cNvSpPr txBox="1"/>
          <p:nvPr/>
        </p:nvSpPr>
        <p:spPr>
          <a:xfrm>
            <a:off x="4467047" y="4388911"/>
            <a:ext cx="2592288" cy="923330"/>
          </a:xfrm>
          <a:prstGeom prst="rect">
            <a:avLst/>
          </a:prstGeom>
          <a:noFill/>
        </p:spPr>
        <p:txBody>
          <a:bodyPr wrap="square" rtlCol="0">
            <a:spAutoFit/>
          </a:bodyPr>
          <a:lstStyle/>
          <a:p>
            <a:endParaRPr lang="en-US" dirty="0" smtClean="0"/>
          </a:p>
          <a:p>
            <a:pPr marL="285750" indent="-285750">
              <a:buFont typeface="Arial" panose="020B0604020202020204" pitchFamily="34" charset="0"/>
              <a:buChar char="•"/>
            </a:pPr>
            <a:r>
              <a:rPr lang="en-US" dirty="0" smtClean="0"/>
              <a:t>In writing</a:t>
            </a:r>
          </a:p>
          <a:p>
            <a:pPr marL="285750" indent="-285750">
              <a:buFont typeface="Arial" panose="020B0604020202020204" pitchFamily="34" charset="0"/>
              <a:buChar char="•"/>
            </a:pPr>
            <a:r>
              <a:rPr lang="en-US" dirty="0" smtClean="0"/>
              <a:t>In person</a:t>
            </a:r>
            <a:endParaRPr lang="en-US" dirty="0"/>
          </a:p>
        </p:txBody>
      </p:sp>
      <p:sp>
        <p:nvSpPr>
          <p:cNvPr id="2" name="TextBox 1"/>
          <p:cNvSpPr txBox="1"/>
          <p:nvPr/>
        </p:nvSpPr>
        <p:spPr>
          <a:xfrm>
            <a:off x="1438887" y="5685144"/>
            <a:ext cx="5976664" cy="369332"/>
          </a:xfrm>
          <a:prstGeom prst="rect">
            <a:avLst/>
          </a:prstGeom>
          <a:noFill/>
        </p:spPr>
        <p:txBody>
          <a:bodyPr wrap="square" rtlCol="0">
            <a:spAutoFit/>
          </a:bodyPr>
          <a:lstStyle/>
          <a:p>
            <a:r>
              <a:rPr lang="en-US" u="sng" dirty="0" smtClean="0"/>
              <a:t>It is illegal for your employer to fire you for contacting OSHA</a:t>
            </a:r>
            <a:endParaRPr lang="en-US" u="sng" dirty="0"/>
          </a:p>
        </p:txBody>
      </p:sp>
    </p:spTree>
    <p:extLst>
      <p:ext uri="{BB962C8B-B14F-4D97-AF65-F5344CB8AC3E}">
        <p14:creationId xmlns:p14="http://schemas.microsoft.com/office/powerpoint/2010/main" val="11308256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50</a:t>
            </a:fld>
            <a:endParaRPr lang="en-US" dirty="0">
              <a:solidFill>
                <a:prstClr val="white"/>
              </a:solidFill>
            </a:endParaRPr>
          </a:p>
        </p:txBody>
      </p:sp>
      <p:sp>
        <p:nvSpPr>
          <p:cNvPr id="5" name="Title 1"/>
          <p:cNvSpPr txBox="1">
            <a:spLocks/>
          </p:cNvSpPr>
          <p:nvPr/>
        </p:nvSpPr>
        <p:spPr>
          <a:xfrm>
            <a:off x="251520" y="-27384"/>
            <a:ext cx="5760640" cy="90363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Hand Safety</a:t>
            </a:r>
            <a:endParaRPr lang="en-US" dirty="0"/>
          </a:p>
        </p:txBody>
      </p:sp>
      <p:sp>
        <p:nvSpPr>
          <p:cNvPr id="6" name="TextBox 5"/>
          <p:cNvSpPr txBox="1"/>
          <p:nvPr/>
        </p:nvSpPr>
        <p:spPr>
          <a:xfrm>
            <a:off x="107504" y="1556792"/>
            <a:ext cx="5616624" cy="3877985"/>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Know the hand hazards of your working area. </a:t>
            </a:r>
          </a:p>
          <a:p>
            <a:pPr marL="285750" indent="-285750">
              <a:buFont typeface="Arial" panose="020B0604020202020204" pitchFamily="34" charset="0"/>
              <a:buChar char="•"/>
            </a:pPr>
            <a:r>
              <a:rPr lang="en-US" sz="2800" b="1" dirty="0" smtClean="0"/>
              <a:t>They could be:</a:t>
            </a:r>
          </a:p>
          <a:p>
            <a:pPr marL="742950" lvl="1" indent="-285750">
              <a:buFont typeface="Arial" panose="020B0604020202020204" pitchFamily="34" charset="0"/>
              <a:buChar char="•"/>
            </a:pPr>
            <a:r>
              <a:rPr lang="en-US" sz="2400" dirty="0" smtClean="0"/>
              <a:t>Electrical</a:t>
            </a:r>
          </a:p>
          <a:p>
            <a:pPr marL="742950" lvl="1" indent="-285750">
              <a:buFont typeface="Arial" panose="020B0604020202020204" pitchFamily="34" charset="0"/>
              <a:buChar char="•"/>
            </a:pPr>
            <a:r>
              <a:rPr lang="en-US" sz="2400" dirty="0" smtClean="0"/>
              <a:t>Chemical</a:t>
            </a:r>
          </a:p>
          <a:p>
            <a:pPr marL="742950" lvl="1" indent="-285750">
              <a:buFont typeface="Arial" panose="020B0604020202020204" pitchFamily="34" charset="0"/>
              <a:buChar char="•"/>
            </a:pPr>
            <a:r>
              <a:rPr lang="en-US" sz="2400" dirty="0" smtClean="0"/>
              <a:t>Heat or Cold</a:t>
            </a:r>
          </a:p>
          <a:p>
            <a:pPr marL="742950" lvl="1" indent="-285750">
              <a:buFont typeface="Arial" panose="020B0604020202020204" pitchFamily="34" charset="0"/>
              <a:buChar char="•"/>
            </a:pPr>
            <a:r>
              <a:rPr lang="en-US" sz="2400" dirty="0" smtClean="0"/>
              <a:t>Handling sharp edged materials</a:t>
            </a:r>
          </a:p>
          <a:p>
            <a:pPr marL="742950" lvl="1" indent="-285750">
              <a:buFont typeface="Arial" panose="020B0604020202020204" pitchFamily="34" charset="0"/>
              <a:buChar char="•"/>
            </a:pPr>
            <a:r>
              <a:rPr lang="en-US" sz="2400" dirty="0" smtClean="0"/>
              <a:t>Using knives or box cutters</a:t>
            </a:r>
          </a:p>
          <a:p>
            <a:pPr marL="742950" lvl="1" indent="-285750">
              <a:buFont typeface="Arial" panose="020B0604020202020204" pitchFamily="34" charset="0"/>
              <a:buChar char="•"/>
            </a:pPr>
            <a:r>
              <a:rPr lang="en-US" sz="2400" dirty="0"/>
              <a:t>A</a:t>
            </a:r>
            <a:r>
              <a:rPr lang="en-US" sz="2400" dirty="0" smtClean="0"/>
              <a:t>mputation</a:t>
            </a:r>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064" y="2332698"/>
            <a:ext cx="3657600" cy="2743200"/>
          </a:xfrm>
          <a:prstGeom prst="rect">
            <a:avLst/>
          </a:prstGeom>
        </p:spPr>
      </p:pic>
    </p:spTree>
    <p:extLst>
      <p:ext uri="{BB962C8B-B14F-4D97-AF65-F5344CB8AC3E}">
        <p14:creationId xmlns:p14="http://schemas.microsoft.com/office/powerpoint/2010/main" val="3583918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51</a:t>
            </a:fld>
            <a:endParaRPr lang="en-US" dirty="0">
              <a:solidFill>
                <a:prstClr val="white"/>
              </a:solidFill>
            </a:endParaRPr>
          </a:p>
        </p:txBody>
      </p:sp>
      <p:sp>
        <p:nvSpPr>
          <p:cNvPr id="5" name="Title 1"/>
          <p:cNvSpPr txBox="1">
            <a:spLocks/>
          </p:cNvSpPr>
          <p:nvPr/>
        </p:nvSpPr>
        <p:spPr>
          <a:xfrm>
            <a:off x="251520" y="-27384"/>
            <a:ext cx="5760640" cy="90363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Hand Safety</a:t>
            </a:r>
            <a:endParaRPr lang="en-US" dirty="0"/>
          </a:p>
        </p:txBody>
      </p:sp>
      <p:sp>
        <p:nvSpPr>
          <p:cNvPr id="6" name="TextBox 5"/>
          <p:cNvSpPr txBox="1"/>
          <p:nvPr/>
        </p:nvSpPr>
        <p:spPr>
          <a:xfrm>
            <a:off x="4788024" y="980728"/>
            <a:ext cx="3744416" cy="5355312"/>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Determine the Proper PPE and Safe Work Practices</a:t>
            </a:r>
          </a:p>
          <a:p>
            <a:pPr marL="742950" lvl="1" indent="-285750">
              <a:buFont typeface="Arial" panose="020B0604020202020204" pitchFamily="34" charset="0"/>
              <a:buChar char="•"/>
            </a:pPr>
            <a:r>
              <a:rPr lang="en-US" sz="2400" dirty="0" smtClean="0"/>
              <a:t>Use proper tools to perform tasks; “no-touch” tool</a:t>
            </a:r>
          </a:p>
          <a:p>
            <a:pPr marL="742950" lvl="1" indent="-285750">
              <a:buFont typeface="Arial" panose="020B0604020202020204" pitchFamily="34" charset="0"/>
              <a:buChar char="•"/>
            </a:pPr>
            <a:r>
              <a:rPr lang="en-US" sz="2400" dirty="0" smtClean="0"/>
              <a:t>Inspect and replace defective tools</a:t>
            </a:r>
          </a:p>
          <a:p>
            <a:pPr marL="742950" lvl="1" indent="-285750">
              <a:buFont typeface="Arial" panose="020B0604020202020204" pitchFamily="34" charset="0"/>
              <a:buChar char="•"/>
            </a:pPr>
            <a:r>
              <a:rPr lang="en-US" sz="2400" dirty="0" smtClean="0"/>
              <a:t>Don’t wear rings, bracelets, or loose fitting clothing</a:t>
            </a:r>
          </a:p>
          <a:p>
            <a:pPr marL="742950" lvl="1" indent="-285750">
              <a:buFont typeface="Arial" panose="020B0604020202020204" pitchFamily="34" charset="0"/>
              <a:buChar char="•"/>
            </a:pPr>
            <a:r>
              <a:rPr lang="en-US" sz="2400" dirty="0" smtClean="0"/>
              <a:t>Evaluate how chemicals are handled</a:t>
            </a:r>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659" y="1844824"/>
            <a:ext cx="4143341" cy="3024336"/>
          </a:xfrm>
          <a:prstGeom prst="rect">
            <a:avLst/>
          </a:prstGeom>
        </p:spPr>
      </p:pic>
    </p:spTree>
    <p:extLst>
      <p:ext uri="{BB962C8B-B14F-4D97-AF65-F5344CB8AC3E}">
        <p14:creationId xmlns:p14="http://schemas.microsoft.com/office/powerpoint/2010/main" val="1732306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52</a:t>
            </a:fld>
            <a:endParaRPr lang="en-US" dirty="0">
              <a:solidFill>
                <a:prstClr val="white"/>
              </a:solidFill>
            </a:endParaRPr>
          </a:p>
        </p:txBody>
      </p:sp>
      <p:sp>
        <p:nvSpPr>
          <p:cNvPr id="5" name="Title 1"/>
          <p:cNvSpPr txBox="1">
            <a:spLocks/>
          </p:cNvSpPr>
          <p:nvPr/>
        </p:nvSpPr>
        <p:spPr>
          <a:xfrm>
            <a:off x="251520" y="-27384"/>
            <a:ext cx="5760640" cy="90363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Hand Safety</a:t>
            </a:r>
            <a:endParaRPr lang="en-US" dirty="0"/>
          </a:p>
        </p:txBody>
      </p:sp>
      <p:sp>
        <p:nvSpPr>
          <p:cNvPr id="6" name="TextBox 5"/>
          <p:cNvSpPr txBox="1"/>
          <p:nvPr/>
        </p:nvSpPr>
        <p:spPr>
          <a:xfrm>
            <a:off x="395536" y="1268760"/>
            <a:ext cx="3672408" cy="4924425"/>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Implement a Training Program and Discuss:</a:t>
            </a:r>
          </a:p>
          <a:p>
            <a:pPr marL="742950" lvl="1" indent="-285750">
              <a:buFont typeface="Arial" panose="020B0604020202020204" pitchFamily="34" charset="0"/>
              <a:buChar char="•"/>
            </a:pPr>
            <a:r>
              <a:rPr lang="en-US" sz="2400" dirty="0" smtClean="0"/>
              <a:t>Types of hand hazards in the workplace</a:t>
            </a:r>
          </a:p>
          <a:p>
            <a:pPr marL="742950" lvl="1" indent="-285750">
              <a:buFont typeface="Arial" panose="020B0604020202020204" pitchFamily="34" charset="0"/>
              <a:buChar char="•"/>
            </a:pPr>
            <a:r>
              <a:rPr lang="en-US" sz="2400" dirty="0" smtClean="0"/>
              <a:t>Types of injuries that can result</a:t>
            </a:r>
          </a:p>
          <a:p>
            <a:pPr marL="742950" lvl="1" indent="-285750">
              <a:buFont typeface="Arial" panose="020B0604020202020204" pitchFamily="34" charset="0"/>
              <a:buChar char="•"/>
            </a:pPr>
            <a:r>
              <a:rPr lang="en-US" sz="2400" dirty="0" smtClean="0"/>
              <a:t>Safe work practices to minimize exposure to hazards</a:t>
            </a:r>
          </a:p>
          <a:p>
            <a:pPr marL="742950" lvl="1" indent="-285750">
              <a:buFont typeface="Arial" panose="020B0604020202020204" pitchFamily="34" charset="0"/>
              <a:buChar char="•"/>
            </a:pPr>
            <a:r>
              <a:rPr lang="en-US" sz="2400" dirty="0" smtClean="0"/>
              <a:t>Know the proper types and fit of gloves to use</a:t>
            </a:r>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844824"/>
            <a:ext cx="3995936" cy="2996952"/>
          </a:xfrm>
          <a:prstGeom prst="rect">
            <a:avLst/>
          </a:prstGeom>
        </p:spPr>
      </p:pic>
    </p:spTree>
    <p:extLst>
      <p:ext uri="{BB962C8B-B14F-4D97-AF65-F5344CB8AC3E}">
        <p14:creationId xmlns:p14="http://schemas.microsoft.com/office/powerpoint/2010/main" val="19426721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5472608" cy="903634"/>
          </a:xfrm>
        </p:spPr>
        <p:txBody>
          <a:bodyPr>
            <a:normAutofit fontScale="90000"/>
          </a:bodyPr>
          <a:lstStyle/>
          <a:p>
            <a:r>
              <a:rPr lang="en-US" dirty="0" smtClean="0"/>
              <a:t>Hand Safety &amp; Machine Guarding</a:t>
            </a:r>
            <a:endParaRPr lang="en-US" dirty="0"/>
          </a:p>
        </p:txBody>
      </p:sp>
      <p:sp>
        <p:nvSpPr>
          <p:cNvPr id="4" name="Slide Number Placeholder 3"/>
          <p:cNvSpPr>
            <a:spLocks noGrp="1"/>
          </p:cNvSpPr>
          <p:nvPr>
            <p:ph type="sldNum" sz="quarter" idx="12"/>
          </p:nvPr>
        </p:nvSpPr>
        <p:spPr/>
        <p:txBody>
          <a:bodyPr/>
          <a:lstStyle/>
          <a:p>
            <a:pPr>
              <a:defRPr/>
            </a:pPr>
            <a:fld id="{1AFDC135-2D44-43F4-8EF6-51E1DDE388EB}" type="slidenum">
              <a:rPr lang="en-US" smtClean="0">
                <a:solidFill>
                  <a:prstClr val="white"/>
                </a:solidFill>
              </a:rPr>
              <a:pPr>
                <a:defRPr/>
              </a:pPr>
              <a:t>53</a:t>
            </a:fld>
            <a:endParaRPr lang="en-US" dirty="0">
              <a:solidFill>
                <a:prstClr val="white"/>
              </a:solidFill>
            </a:endParaRPr>
          </a:p>
        </p:txBody>
      </p:sp>
      <p:sp>
        <p:nvSpPr>
          <p:cNvPr id="6" name="TextBox 5"/>
          <p:cNvSpPr txBox="1"/>
          <p:nvPr/>
        </p:nvSpPr>
        <p:spPr>
          <a:xfrm>
            <a:off x="1331640" y="5661248"/>
            <a:ext cx="6192688" cy="646331"/>
          </a:xfrm>
          <a:prstGeom prst="rect">
            <a:avLst/>
          </a:prstGeom>
          <a:noFill/>
        </p:spPr>
        <p:txBody>
          <a:bodyPr wrap="square" rtlCol="0">
            <a:spAutoFit/>
          </a:bodyPr>
          <a:lstStyle/>
          <a:p>
            <a:pPr algn="ctr"/>
            <a:r>
              <a:rPr lang="en-US" dirty="0">
                <a:hlinkClick r:id="rId3"/>
              </a:rPr>
              <a:t>http://www.mtssafety.com</a:t>
            </a:r>
            <a:r>
              <a:rPr lang="en-US" dirty="0" smtClean="0">
                <a:hlinkClick r:id="rId3"/>
              </a:rPr>
              <a:t>/</a:t>
            </a:r>
            <a:endParaRPr lang="en-US" dirty="0" smtClean="0"/>
          </a:p>
          <a:p>
            <a:pPr algn="ctr"/>
            <a:endParaRPr lang="en-US" dirty="0"/>
          </a:p>
        </p:txBody>
      </p:sp>
      <p:sp>
        <p:nvSpPr>
          <p:cNvPr id="5" name="TextBox 4"/>
          <p:cNvSpPr txBox="1"/>
          <p:nvPr/>
        </p:nvSpPr>
        <p:spPr>
          <a:xfrm>
            <a:off x="220349" y="2884042"/>
            <a:ext cx="8712968" cy="830997"/>
          </a:xfrm>
          <a:prstGeom prst="rect">
            <a:avLst/>
          </a:prstGeom>
          <a:noFill/>
        </p:spPr>
        <p:txBody>
          <a:bodyPr wrap="square" rtlCol="0">
            <a:spAutoFit/>
          </a:bodyPr>
          <a:lstStyle/>
          <a:p>
            <a:pPr algn="ctr"/>
            <a:r>
              <a:rPr lang="en-US" sz="2400" dirty="0" smtClean="0"/>
              <a:t>Preview Video HERE </a:t>
            </a:r>
            <a:r>
              <a:rPr lang="en-US" sz="2400" dirty="0" smtClean="0">
                <a:sym typeface="Wingdings" panose="05000000000000000000" pitchFamily="2" charset="2"/>
              </a:rPr>
              <a:t> </a:t>
            </a:r>
          </a:p>
          <a:p>
            <a:pPr algn="ctr"/>
            <a:r>
              <a:rPr lang="en-US" sz="2400" u="sng" dirty="0" smtClean="0">
                <a:hlinkClick r:id="rId4"/>
              </a:rPr>
              <a:t>http</a:t>
            </a:r>
            <a:r>
              <a:rPr lang="en-US" sz="2400" u="sng" dirty="0">
                <a:hlinkClick r:id="rId4"/>
              </a:rPr>
              <a:t>://access.mtssafety.com/ISRI/vidISRI_HandSafety_R1.htm</a:t>
            </a:r>
            <a:endParaRPr lang="en-US" sz="2400" dirty="0"/>
          </a:p>
        </p:txBody>
      </p:sp>
    </p:spTree>
    <p:extLst>
      <p:ext uri="{BB962C8B-B14F-4D97-AF65-F5344CB8AC3E}">
        <p14:creationId xmlns:p14="http://schemas.microsoft.com/office/powerpoint/2010/main" val="3813078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92" y="-200819"/>
            <a:ext cx="7886700" cy="1325563"/>
          </a:xfrm>
        </p:spPr>
        <p:txBody>
          <a:bodyPr/>
          <a:lstStyle/>
          <a:p>
            <a:r>
              <a:rPr lang="en-GB" dirty="0"/>
              <a:t>Machinery </a:t>
            </a:r>
            <a:r>
              <a:rPr lang="en-GB" dirty="0" smtClean="0"/>
              <a:t>Safeguards </a:t>
            </a:r>
            <a:endParaRPr lang="en-GB" dirty="0"/>
          </a:p>
        </p:txBody>
      </p:sp>
      <p:sp>
        <p:nvSpPr>
          <p:cNvPr id="5" name="Rectangle 4"/>
          <p:cNvSpPr/>
          <p:nvPr/>
        </p:nvSpPr>
        <p:spPr>
          <a:xfrm>
            <a:off x="857224" y="1268760"/>
            <a:ext cx="7429552" cy="3908762"/>
          </a:xfrm>
          <a:prstGeom prst="rect">
            <a:avLst/>
          </a:prstGeom>
        </p:spPr>
        <p:txBody>
          <a:bodyPr wrap="square">
            <a:spAutoFit/>
          </a:bodyPr>
          <a:lstStyle/>
          <a:p>
            <a:pPr>
              <a:buFont typeface="Arial" pitchFamily="34" charset="0"/>
              <a:buChar char="•"/>
            </a:pPr>
            <a:endParaRPr lang="en-GB" sz="2400" dirty="0" smtClean="0"/>
          </a:p>
          <a:p>
            <a:pPr>
              <a:buFont typeface="Arial" pitchFamily="34" charset="0"/>
              <a:buChar char="•"/>
            </a:pPr>
            <a:endParaRPr lang="en-GB" sz="2400" dirty="0"/>
          </a:p>
          <a:p>
            <a:pPr>
              <a:buFont typeface="Arial" pitchFamily="34" charset="0"/>
              <a:buChar char="•"/>
            </a:pPr>
            <a:endParaRPr lang="en-GB" sz="2400" dirty="0" smtClean="0"/>
          </a:p>
          <a:p>
            <a:pPr algn="ctr"/>
            <a:r>
              <a:rPr lang="en-GB" sz="4800" b="1" dirty="0" smtClean="0"/>
              <a:t>Thank You, </a:t>
            </a:r>
          </a:p>
          <a:p>
            <a:pPr algn="ctr"/>
            <a:endParaRPr lang="en-GB" sz="4000" i="1" dirty="0"/>
          </a:p>
          <a:p>
            <a:pPr algn="ctr"/>
            <a:r>
              <a:rPr lang="en-GB" sz="4000" b="1" i="1" dirty="0" smtClean="0"/>
              <a:t>Any questions or discussion?</a:t>
            </a:r>
            <a:endParaRPr lang="en-GB" sz="4000" dirty="0" smtClean="0"/>
          </a:p>
          <a:p>
            <a:endParaRPr lang="en-GB" sz="2400" dirty="0"/>
          </a:p>
          <a:p>
            <a:r>
              <a:rPr lang="en-GB" sz="2400" dirty="0" smtClean="0"/>
              <a:t> </a:t>
            </a:r>
            <a:endParaRPr lang="en-GB" sz="4000" dirty="0" smtClean="0"/>
          </a:p>
        </p:txBody>
      </p:sp>
    </p:spTree>
    <p:extLst>
      <p:ext uri="{BB962C8B-B14F-4D97-AF65-F5344CB8AC3E}">
        <p14:creationId xmlns:p14="http://schemas.microsoft.com/office/powerpoint/2010/main" val="1959780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3"/>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4953000" y="1218903"/>
            <a:ext cx="3333750" cy="4470797"/>
          </a:xfrm>
        </p:spPr>
      </p:pic>
      <p:sp>
        <p:nvSpPr>
          <p:cNvPr id="80899" name="TextBox 4"/>
          <p:cNvSpPr txBox="1">
            <a:spLocks noChangeArrowheads="1"/>
          </p:cNvSpPr>
          <p:nvPr/>
        </p:nvSpPr>
        <p:spPr bwMode="auto">
          <a:xfrm>
            <a:off x="686405" y="4071937"/>
            <a:ext cx="3580190" cy="64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spAutoFit/>
          </a:bodyPr>
          <a:lstStyle>
            <a:lvl1pPr defTabSz="965200">
              <a:defRPr sz="2400">
                <a:solidFill>
                  <a:schemeClr val="tx1"/>
                </a:solidFill>
                <a:latin typeface="Times New Roman" pitchFamily="18" charset="0"/>
              </a:defRPr>
            </a:lvl1pPr>
            <a:lvl2pPr marL="742950" indent="-285750" defTabSz="965200">
              <a:defRPr sz="2400">
                <a:solidFill>
                  <a:schemeClr val="tx1"/>
                </a:solidFill>
                <a:latin typeface="Times New Roman" pitchFamily="18" charset="0"/>
              </a:defRPr>
            </a:lvl2pPr>
            <a:lvl3pPr marL="1143000" indent="-228600" defTabSz="965200">
              <a:defRPr sz="2400">
                <a:solidFill>
                  <a:schemeClr val="tx1"/>
                </a:solidFill>
                <a:latin typeface="Times New Roman" pitchFamily="18" charset="0"/>
              </a:defRPr>
            </a:lvl3pPr>
            <a:lvl4pPr marL="1600200" indent="-228600" defTabSz="965200">
              <a:defRPr sz="2400">
                <a:solidFill>
                  <a:schemeClr val="tx1"/>
                </a:solidFill>
                <a:latin typeface="Times New Roman" pitchFamily="18" charset="0"/>
              </a:defRPr>
            </a:lvl4pPr>
            <a:lvl5pPr marL="2057400" indent="-228600" defTabSz="965200">
              <a:defRPr sz="2400">
                <a:solidFill>
                  <a:schemeClr val="tx1"/>
                </a:solidFill>
                <a:latin typeface="Times New Roman" pitchFamily="18" charset="0"/>
              </a:defRPr>
            </a:lvl5pPr>
            <a:lvl6pPr marL="2514600" indent="-228600" defTabSz="965200" eaLnBrk="0" fontAlgn="base" hangingPunct="0">
              <a:spcBef>
                <a:spcPct val="0"/>
              </a:spcBef>
              <a:spcAft>
                <a:spcPct val="0"/>
              </a:spcAft>
              <a:defRPr sz="2400">
                <a:solidFill>
                  <a:schemeClr val="tx1"/>
                </a:solidFill>
                <a:latin typeface="Times New Roman" pitchFamily="18" charset="0"/>
              </a:defRPr>
            </a:lvl6pPr>
            <a:lvl7pPr marL="2971800" indent="-228600" defTabSz="965200" eaLnBrk="0" fontAlgn="base" hangingPunct="0">
              <a:spcBef>
                <a:spcPct val="0"/>
              </a:spcBef>
              <a:spcAft>
                <a:spcPct val="0"/>
              </a:spcAft>
              <a:defRPr sz="2400">
                <a:solidFill>
                  <a:schemeClr val="tx1"/>
                </a:solidFill>
                <a:latin typeface="Times New Roman" pitchFamily="18" charset="0"/>
              </a:defRPr>
            </a:lvl7pPr>
            <a:lvl8pPr marL="3429000" indent="-228600" defTabSz="965200" eaLnBrk="0" fontAlgn="base" hangingPunct="0">
              <a:spcBef>
                <a:spcPct val="0"/>
              </a:spcBef>
              <a:spcAft>
                <a:spcPct val="0"/>
              </a:spcAft>
              <a:defRPr sz="2400">
                <a:solidFill>
                  <a:schemeClr val="tx1"/>
                </a:solidFill>
                <a:latin typeface="Times New Roman" pitchFamily="18" charset="0"/>
              </a:defRPr>
            </a:lvl8pPr>
            <a:lvl9pPr marL="3886200" indent="-228600" defTabSz="9652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dirty="0" smtClean="0">
                <a:solidFill>
                  <a:srgbClr val="000000"/>
                </a:solidFill>
                <a:latin typeface="Calibri" pitchFamily="34" charset="0"/>
                <a:hlinkClick r:id="rId4"/>
              </a:rPr>
              <a:t>http://www.osha.gov</a:t>
            </a:r>
            <a:endParaRPr lang="en-US" altLang="en-US" sz="1800" dirty="0" smtClean="0">
              <a:solidFill>
                <a:srgbClr val="000000"/>
              </a:solidFill>
              <a:latin typeface="Calibri" pitchFamily="34" charset="0"/>
            </a:endParaRPr>
          </a:p>
          <a:p>
            <a:pPr algn="ctr"/>
            <a:endParaRPr lang="en-US" altLang="en-US" sz="1800" dirty="0">
              <a:solidFill>
                <a:srgbClr val="000000"/>
              </a:solidFill>
              <a:latin typeface="Calibri" pitchFamily="34" charset="0"/>
            </a:endParaRPr>
          </a:p>
        </p:txBody>
      </p:sp>
      <p:sp>
        <p:nvSpPr>
          <p:cNvPr id="80900" name="TextBox 5"/>
          <p:cNvSpPr txBox="1">
            <a:spLocks noChangeArrowheads="1"/>
          </p:cNvSpPr>
          <p:nvPr/>
        </p:nvSpPr>
        <p:spPr bwMode="auto">
          <a:xfrm>
            <a:off x="686405" y="1714500"/>
            <a:ext cx="3580190" cy="193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spAutoFit/>
          </a:bodyPr>
          <a:lstStyle>
            <a:lvl1pPr defTabSz="965200">
              <a:defRPr sz="2400">
                <a:solidFill>
                  <a:schemeClr val="tx1"/>
                </a:solidFill>
                <a:latin typeface="Times New Roman" pitchFamily="18" charset="0"/>
              </a:defRPr>
            </a:lvl1pPr>
            <a:lvl2pPr marL="742950" indent="-285750" defTabSz="965200">
              <a:defRPr sz="2400">
                <a:solidFill>
                  <a:schemeClr val="tx1"/>
                </a:solidFill>
                <a:latin typeface="Times New Roman" pitchFamily="18" charset="0"/>
              </a:defRPr>
            </a:lvl2pPr>
            <a:lvl3pPr marL="1143000" indent="-228600" defTabSz="965200">
              <a:defRPr sz="2400">
                <a:solidFill>
                  <a:schemeClr val="tx1"/>
                </a:solidFill>
                <a:latin typeface="Times New Roman" pitchFamily="18" charset="0"/>
              </a:defRPr>
            </a:lvl3pPr>
            <a:lvl4pPr marL="1600200" indent="-228600" defTabSz="965200">
              <a:defRPr sz="2400">
                <a:solidFill>
                  <a:schemeClr val="tx1"/>
                </a:solidFill>
                <a:latin typeface="Times New Roman" pitchFamily="18" charset="0"/>
              </a:defRPr>
            </a:lvl4pPr>
            <a:lvl5pPr marL="2057400" indent="-228600" defTabSz="965200">
              <a:defRPr sz="2400">
                <a:solidFill>
                  <a:schemeClr val="tx1"/>
                </a:solidFill>
                <a:latin typeface="Times New Roman" pitchFamily="18" charset="0"/>
              </a:defRPr>
            </a:lvl5pPr>
            <a:lvl6pPr marL="2514600" indent="-228600" defTabSz="965200" eaLnBrk="0" fontAlgn="base" hangingPunct="0">
              <a:spcBef>
                <a:spcPct val="0"/>
              </a:spcBef>
              <a:spcAft>
                <a:spcPct val="0"/>
              </a:spcAft>
              <a:defRPr sz="2400">
                <a:solidFill>
                  <a:schemeClr val="tx1"/>
                </a:solidFill>
                <a:latin typeface="Times New Roman" pitchFamily="18" charset="0"/>
              </a:defRPr>
            </a:lvl6pPr>
            <a:lvl7pPr marL="2971800" indent="-228600" defTabSz="965200" eaLnBrk="0" fontAlgn="base" hangingPunct="0">
              <a:spcBef>
                <a:spcPct val="0"/>
              </a:spcBef>
              <a:spcAft>
                <a:spcPct val="0"/>
              </a:spcAft>
              <a:defRPr sz="2400">
                <a:solidFill>
                  <a:schemeClr val="tx1"/>
                </a:solidFill>
                <a:latin typeface="Times New Roman" pitchFamily="18" charset="0"/>
              </a:defRPr>
            </a:lvl7pPr>
            <a:lvl8pPr marL="3429000" indent="-228600" defTabSz="965200" eaLnBrk="0" fontAlgn="base" hangingPunct="0">
              <a:spcBef>
                <a:spcPct val="0"/>
              </a:spcBef>
              <a:spcAft>
                <a:spcPct val="0"/>
              </a:spcAft>
              <a:defRPr sz="2400">
                <a:solidFill>
                  <a:schemeClr val="tx1"/>
                </a:solidFill>
                <a:latin typeface="Times New Roman" pitchFamily="18" charset="0"/>
              </a:defRPr>
            </a:lvl8pPr>
            <a:lvl9pPr marL="3886200" indent="-228600" defTabSz="9652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4000" dirty="0">
                <a:solidFill>
                  <a:srgbClr val="000000"/>
                </a:solidFill>
                <a:latin typeface="Calibri" pitchFamily="34" charset="0"/>
              </a:rPr>
              <a:t>OSHA code of federal regulations</a:t>
            </a:r>
            <a:endParaRPr lang="en-US" altLang="en-US" sz="1800" dirty="0">
              <a:solidFill>
                <a:srgbClr val="000000"/>
              </a:solidFill>
              <a:latin typeface="Calibri" pitchFamily="34" charset="0"/>
            </a:endParaRPr>
          </a:p>
        </p:txBody>
      </p:sp>
    </p:spTree>
    <p:extLst>
      <p:ext uri="{BB962C8B-B14F-4D97-AF65-F5344CB8AC3E}">
        <p14:creationId xmlns:p14="http://schemas.microsoft.com/office/powerpoint/2010/main" val="2467780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8811"/>
            <a:ext cx="7886700" cy="1325563"/>
          </a:xfrm>
        </p:spPr>
        <p:txBody>
          <a:bodyPr>
            <a:normAutofit/>
          </a:bodyPr>
          <a:lstStyle/>
          <a:p>
            <a:r>
              <a:rPr lang="en-GB" sz="2400" i="1" dirty="0"/>
              <a:t>Machinery, Moving Parts, P</a:t>
            </a:r>
            <a:r>
              <a:rPr lang="en-GB" sz="2400" i="1" dirty="0" smtClean="0"/>
              <a:t>eople and </a:t>
            </a:r>
            <a:r>
              <a:rPr lang="en-GB" sz="2400" i="1" dirty="0"/>
              <a:t>Safeguards</a:t>
            </a:r>
          </a:p>
        </p:txBody>
      </p:sp>
      <p:sp>
        <p:nvSpPr>
          <p:cNvPr id="5" name="Content Placeholder 4"/>
          <p:cNvSpPr>
            <a:spLocks noGrp="1"/>
          </p:cNvSpPr>
          <p:nvPr>
            <p:ph idx="1"/>
          </p:nvPr>
        </p:nvSpPr>
        <p:spPr>
          <a:xfrm>
            <a:off x="628650" y="1340768"/>
            <a:ext cx="7886700" cy="4351338"/>
          </a:xfrm>
        </p:spPr>
        <p:txBody>
          <a:bodyPr>
            <a:normAutofit fontScale="92500" lnSpcReduction="10000"/>
          </a:bodyPr>
          <a:lstStyle/>
          <a:p>
            <a:pPr marL="0" indent="0" algn="ctr">
              <a:buNone/>
            </a:pPr>
            <a:r>
              <a:rPr lang="en-GB" sz="2400" b="1" i="1" dirty="0" smtClean="0"/>
              <a:t>Machinery and People Safety</a:t>
            </a:r>
          </a:p>
          <a:p>
            <a:endParaRPr lang="en-GB" sz="2000" b="1" dirty="0" smtClean="0"/>
          </a:p>
          <a:p>
            <a:endParaRPr lang="en-GB" sz="2000" b="1" dirty="0" smtClean="0"/>
          </a:p>
          <a:p>
            <a:endParaRPr lang="en-GB" sz="2000" b="1" dirty="0"/>
          </a:p>
          <a:p>
            <a:endParaRPr lang="en-GB" sz="2000" b="1" dirty="0" smtClean="0"/>
          </a:p>
          <a:p>
            <a:endParaRPr lang="en-GB" sz="2000" b="1" dirty="0"/>
          </a:p>
          <a:p>
            <a:endParaRPr lang="en-GB" sz="2000" b="1" dirty="0" smtClean="0"/>
          </a:p>
          <a:p>
            <a:r>
              <a:rPr lang="en-GB" sz="2000" dirty="0" smtClean="0"/>
              <a:t>People and moving machinery do not mix very well, at some point physical interaction between man and machine will take place!  </a:t>
            </a:r>
          </a:p>
          <a:p>
            <a:endParaRPr lang="en-GB" sz="2000" dirty="0"/>
          </a:p>
          <a:p>
            <a:r>
              <a:rPr lang="en-GB" sz="2000" dirty="0" smtClean="0"/>
              <a:t>Maintenance activities</a:t>
            </a:r>
          </a:p>
          <a:p>
            <a:r>
              <a:rPr lang="en-GB" sz="2000" dirty="0" smtClean="0"/>
              <a:t>Clearing blockages</a:t>
            </a:r>
          </a:p>
          <a:p>
            <a:r>
              <a:rPr lang="en-GB" sz="2000" dirty="0" smtClean="0"/>
              <a:t>Cleaning </a:t>
            </a:r>
          </a:p>
          <a:p>
            <a:endParaRPr lang="en-GB" sz="2000" b="1" dirty="0"/>
          </a:p>
          <a:p>
            <a:endParaRPr lang="en-GB" sz="2000" b="1" dirty="0"/>
          </a:p>
          <a:p>
            <a:endParaRPr lang="en-GB" sz="2000" b="1" dirty="0" smtClean="0"/>
          </a:p>
          <a:p>
            <a:endParaRPr lang="en-GB" sz="2000" b="1" dirty="0"/>
          </a:p>
          <a:p>
            <a:endParaRPr lang="en-GB" sz="2000" b="1" dirty="0"/>
          </a:p>
        </p:txBody>
      </p:sp>
      <p:pic>
        <p:nvPicPr>
          <p:cNvPr id="2050" name="Picture 2" descr="D:\Data\Pictures\imagesCA2Q5GV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1169" y="1808680"/>
            <a:ext cx="2322959" cy="1739977"/>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169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1400"/>
            <a:ext cx="7886700" cy="1325563"/>
          </a:xfrm>
        </p:spPr>
        <p:txBody>
          <a:bodyPr>
            <a:normAutofit/>
          </a:bodyPr>
          <a:lstStyle/>
          <a:p>
            <a:r>
              <a:rPr lang="en-GB" sz="2400" i="1" dirty="0"/>
              <a:t>Machinery, Moving Parts, </a:t>
            </a:r>
            <a:r>
              <a:rPr lang="en-GB" sz="2400" i="1" dirty="0" smtClean="0"/>
              <a:t>People and </a:t>
            </a:r>
            <a:r>
              <a:rPr lang="en-GB" sz="2400" i="1" dirty="0"/>
              <a:t>Safeguards</a:t>
            </a:r>
          </a:p>
        </p:txBody>
      </p:sp>
      <p:sp>
        <p:nvSpPr>
          <p:cNvPr id="5" name="Content Placeholder 4"/>
          <p:cNvSpPr>
            <a:spLocks noGrp="1"/>
          </p:cNvSpPr>
          <p:nvPr>
            <p:ph idx="1"/>
          </p:nvPr>
        </p:nvSpPr>
        <p:spPr>
          <a:xfrm>
            <a:off x="628650" y="1412776"/>
            <a:ext cx="7886700" cy="4351338"/>
          </a:xfrm>
        </p:spPr>
        <p:txBody>
          <a:bodyPr>
            <a:normAutofit fontScale="70000" lnSpcReduction="20000"/>
          </a:bodyPr>
          <a:lstStyle/>
          <a:p>
            <a:pPr marL="0" indent="0" algn="ctr">
              <a:buNone/>
            </a:pPr>
            <a:r>
              <a:rPr lang="en-GB" sz="3100" b="1" i="1" dirty="0" smtClean="0"/>
              <a:t>Machinery and People Safety</a:t>
            </a:r>
          </a:p>
          <a:p>
            <a:pPr marL="0" indent="0">
              <a:buNone/>
            </a:pPr>
            <a:endParaRPr lang="en-GB" sz="3000" b="1" dirty="0" smtClean="0"/>
          </a:p>
          <a:p>
            <a:r>
              <a:rPr lang="en-GB" sz="3000" b="1" dirty="0" smtClean="0"/>
              <a:t>Why !</a:t>
            </a:r>
          </a:p>
          <a:p>
            <a:pPr marL="0" indent="0">
              <a:buNone/>
            </a:pPr>
            <a:endParaRPr lang="en-GB" sz="3000" b="1" i="1" dirty="0"/>
          </a:p>
          <a:p>
            <a:r>
              <a:rPr lang="en-GB" sz="3000" dirty="0" smtClean="0"/>
              <a:t>Morally </a:t>
            </a:r>
          </a:p>
          <a:p>
            <a:endParaRPr lang="en-GB" sz="3000" dirty="0"/>
          </a:p>
          <a:p>
            <a:r>
              <a:rPr lang="en-GB" sz="3000" dirty="0" smtClean="0"/>
              <a:t>Safe and free from harm</a:t>
            </a:r>
          </a:p>
          <a:p>
            <a:endParaRPr lang="en-GB" sz="3000" dirty="0"/>
          </a:p>
          <a:p>
            <a:r>
              <a:rPr lang="en-GB" sz="3000" dirty="0" smtClean="0"/>
              <a:t>Legally</a:t>
            </a:r>
          </a:p>
          <a:p>
            <a:endParaRPr lang="en-GB" sz="3000" b="1" dirty="0"/>
          </a:p>
          <a:p>
            <a:endParaRPr lang="en-GB" sz="3000" b="1" dirty="0" smtClean="0"/>
          </a:p>
          <a:p>
            <a:r>
              <a:rPr lang="en-GB" sz="3000" b="1" dirty="0" smtClean="0"/>
              <a:t>Because the dangers from unguarded moving machine parts are real and can cause serious harm or </a:t>
            </a:r>
            <a:r>
              <a:rPr lang="en-GB" sz="3000" b="1" i="1" dirty="0" smtClean="0"/>
              <a:t>death.</a:t>
            </a:r>
            <a:endParaRPr lang="en-GB" sz="3000" b="1" i="1" dirty="0"/>
          </a:p>
          <a:p>
            <a:pPr marL="0" indent="0">
              <a:buNone/>
            </a:pPr>
            <a:endParaRPr lang="en-GB" sz="3000" b="1" dirty="0" smtClean="0"/>
          </a:p>
          <a:p>
            <a:endParaRPr lang="en-GB" sz="2000" b="1" dirty="0" smtClean="0"/>
          </a:p>
          <a:p>
            <a:endParaRPr lang="en-GB" sz="2000" b="1" dirty="0" smtClean="0"/>
          </a:p>
          <a:p>
            <a:endParaRPr lang="en-GB" sz="2000" b="1" dirty="0"/>
          </a:p>
          <a:p>
            <a:endParaRPr lang="en-GB" sz="2000" b="1" dirty="0" smtClean="0"/>
          </a:p>
          <a:p>
            <a:endParaRPr lang="en-GB" sz="2000" b="1" dirty="0"/>
          </a:p>
          <a:p>
            <a:endParaRPr lang="en-GB" sz="2000" b="1" dirty="0" smtClean="0"/>
          </a:p>
          <a:p>
            <a:endParaRPr lang="en-GB" sz="2000" b="1" dirty="0"/>
          </a:p>
          <a:p>
            <a:endParaRPr lang="en-GB" sz="2000" b="1" dirty="0" smtClean="0"/>
          </a:p>
          <a:p>
            <a:endParaRPr lang="en-GB" sz="2000" b="1" dirty="0"/>
          </a:p>
          <a:p>
            <a:endParaRPr lang="en-GB" sz="2000" b="1" dirty="0"/>
          </a:p>
        </p:txBody>
      </p:sp>
    </p:spTree>
    <p:extLst>
      <p:ext uri="{BB962C8B-B14F-4D97-AF65-F5344CB8AC3E}">
        <p14:creationId xmlns:p14="http://schemas.microsoft.com/office/powerpoint/2010/main" val="4237261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7886700" cy="1325563"/>
          </a:xfrm>
        </p:spPr>
        <p:txBody>
          <a:bodyPr>
            <a:normAutofit/>
          </a:bodyPr>
          <a:lstStyle/>
          <a:p>
            <a:r>
              <a:rPr lang="en-GB" sz="2400" i="1" dirty="0"/>
              <a:t>Machinery, Moving Parts, </a:t>
            </a:r>
            <a:r>
              <a:rPr lang="en-GB" sz="2400" i="1" dirty="0" smtClean="0"/>
              <a:t>People, and </a:t>
            </a:r>
            <a:r>
              <a:rPr lang="en-GB" sz="2400" i="1" dirty="0"/>
              <a:t>Safeguards</a:t>
            </a:r>
          </a:p>
        </p:txBody>
      </p:sp>
      <p:sp>
        <p:nvSpPr>
          <p:cNvPr id="5" name="Content Placeholder 4"/>
          <p:cNvSpPr>
            <a:spLocks noGrp="1"/>
          </p:cNvSpPr>
          <p:nvPr>
            <p:ph idx="1"/>
          </p:nvPr>
        </p:nvSpPr>
        <p:spPr>
          <a:xfrm>
            <a:off x="628650" y="1412776"/>
            <a:ext cx="7886700" cy="4351338"/>
          </a:xfrm>
        </p:spPr>
        <p:txBody>
          <a:bodyPr>
            <a:normAutofit fontScale="92500" lnSpcReduction="10000"/>
          </a:bodyPr>
          <a:lstStyle/>
          <a:p>
            <a:pPr marL="0" indent="0" algn="ctr">
              <a:buNone/>
            </a:pPr>
            <a:r>
              <a:rPr lang="en-GB" sz="2400" b="1" i="1" dirty="0" smtClean="0"/>
              <a:t>Machinery and People Safety</a:t>
            </a:r>
          </a:p>
          <a:p>
            <a:endParaRPr lang="en-GB" sz="2000" b="1" dirty="0" smtClean="0"/>
          </a:p>
          <a:p>
            <a:endParaRPr lang="en-GB" sz="2000" b="1" dirty="0" smtClean="0"/>
          </a:p>
          <a:p>
            <a:endParaRPr lang="en-GB" sz="2000" b="1" dirty="0"/>
          </a:p>
          <a:p>
            <a:endParaRPr lang="en-GB" sz="2000" b="1" dirty="0" smtClean="0"/>
          </a:p>
          <a:p>
            <a:endParaRPr lang="en-GB" sz="2000" b="1" dirty="0"/>
          </a:p>
          <a:p>
            <a:endParaRPr lang="en-GB" sz="2000" b="1" dirty="0" smtClean="0"/>
          </a:p>
          <a:p>
            <a:r>
              <a:rPr lang="en-GB" sz="2000" dirty="0" smtClean="0"/>
              <a:t>To prevent accidental or inadvertent contact between </a:t>
            </a:r>
            <a:r>
              <a:rPr lang="en-GB" sz="2000" dirty="0"/>
              <a:t>p</a:t>
            </a:r>
            <a:r>
              <a:rPr lang="en-GB" sz="2000" dirty="0" smtClean="0"/>
              <a:t>eople and moving machinery, we must have safeguards in place.  </a:t>
            </a:r>
          </a:p>
          <a:p>
            <a:endParaRPr lang="en-GB" sz="2000" dirty="0"/>
          </a:p>
          <a:p>
            <a:r>
              <a:rPr lang="en-GB" sz="2000" dirty="0" smtClean="0"/>
              <a:t>Guarding </a:t>
            </a:r>
          </a:p>
          <a:p>
            <a:r>
              <a:rPr lang="en-GB" sz="2000" dirty="0" smtClean="0"/>
              <a:t>Controls</a:t>
            </a:r>
          </a:p>
          <a:p>
            <a:r>
              <a:rPr lang="en-GB" sz="2000" dirty="0"/>
              <a:t>P</a:t>
            </a:r>
            <a:r>
              <a:rPr lang="en-GB" sz="2000" dirty="0" smtClean="0"/>
              <a:t>rocedures </a:t>
            </a:r>
          </a:p>
          <a:p>
            <a:endParaRPr lang="en-GB" sz="2000" b="1" dirty="0"/>
          </a:p>
          <a:p>
            <a:endParaRPr lang="en-GB" sz="2000" b="1" dirty="0"/>
          </a:p>
          <a:p>
            <a:endParaRPr lang="en-GB" sz="2000" b="1" dirty="0" smtClean="0"/>
          </a:p>
          <a:p>
            <a:endParaRPr lang="en-GB" sz="2000" b="1" dirty="0"/>
          </a:p>
          <a:p>
            <a:endParaRPr lang="en-GB" sz="2000" b="1" dirty="0"/>
          </a:p>
        </p:txBody>
      </p:sp>
      <p:pic>
        <p:nvPicPr>
          <p:cNvPr id="3075" name="Picture 3" descr="D:\Data\Pictures\imagesCA2YASB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0439" y="1844824"/>
            <a:ext cx="1791642" cy="179164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183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BC3B49B892CE408210A7973621AE4F" ma:contentTypeVersion="0" ma:contentTypeDescription="Create a new document." ma:contentTypeScope="" ma:versionID="81f36629330d616e7100974cf61db93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B41A274-B1CA-4523-8B0A-FAC3062C4944}">
  <ds:schemaRefs>
    <ds:schemaRef ds:uri="http://schemas.microsoft.com/sharepoint/v3/contenttype/forms"/>
  </ds:schemaRefs>
</ds:datastoreItem>
</file>

<file path=customXml/itemProps2.xml><?xml version="1.0" encoding="utf-8"?>
<ds:datastoreItem xmlns:ds="http://schemas.openxmlformats.org/officeDocument/2006/customXml" ds:itemID="{C75BDCCF-05DF-45A9-AB8D-37A9EE6D5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7D21541-9B68-4180-B546-8B9DA744B38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5989</TotalTime>
  <Words>2077</Words>
  <Application>Microsoft Office PowerPoint</Application>
  <PresentationFormat>On-screen Show (4:3)</PresentationFormat>
  <Paragraphs>509</Paragraphs>
  <Slides>54</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54</vt:i4>
      </vt:variant>
    </vt:vector>
  </HeadingPairs>
  <TitlesOfParts>
    <vt:vector size="62" baseType="lpstr">
      <vt:lpstr>Arial</vt:lpstr>
      <vt:lpstr>Calibri</vt:lpstr>
      <vt:lpstr>Calibri Light</vt:lpstr>
      <vt:lpstr>Times New Roman</vt:lpstr>
      <vt:lpstr>Wingdings</vt:lpstr>
      <vt:lpstr>1_Office Theme</vt:lpstr>
      <vt:lpstr>3_Office Theme</vt:lpstr>
      <vt:lpstr>2_Office Theme</vt:lpstr>
      <vt:lpstr>Machine Guarding and Safety Around Machinery</vt:lpstr>
      <vt:lpstr>Disclaimers</vt:lpstr>
      <vt:lpstr>PowerPoint Presentation</vt:lpstr>
      <vt:lpstr>PowerPoint Presentation</vt:lpstr>
      <vt:lpstr>PowerPoint Presentation</vt:lpstr>
      <vt:lpstr>PowerPoint Presentation</vt:lpstr>
      <vt:lpstr>Machinery, Moving Parts, People and Safeguards</vt:lpstr>
      <vt:lpstr>Machinery, Moving Parts, People and Safeguards</vt:lpstr>
      <vt:lpstr>Machinery, Moving Parts, People, and Safeguards</vt:lpstr>
      <vt:lpstr>Principle Machinery Hazards</vt:lpstr>
      <vt:lpstr>Principle Machinery Hazards</vt:lpstr>
      <vt:lpstr>Machinery Hazards </vt:lpstr>
      <vt:lpstr>Machinery Hazards </vt:lpstr>
      <vt:lpstr>Machinery Hazards </vt:lpstr>
      <vt:lpstr>Machinery Hazards </vt:lpstr>
      <vt:lpstr>Machinery Hazards </vt:lpstr>
      <vt:lpstr>Machinery Hazards </vt:lpstr>
      <vt:lpstr>Machinery Hazards </vt:lpstr>
      <vt:lpstr>Machinery Hazards </vt:lpstr>
      <vt:lpstr>Machinery Hazards </vt:lpstr>
      <vt:lpstr>Machinery Hazards </vt:lpstr>
      <vt:lpstr>Machinery Hazards </vt:lpstr>
      <vt:lpstr>Machinery Safeguards</vt:lpstr>
      <vt:lpstr>Machinery Safeguards</vt:lpstr>
      <vt:lpstr>Machinery Safeguards</vt:lpstr>
      <vt:lpstr>Machinery Safeguards</vt:lpstr>
      <vt:lpstr>PowerPoint Presentation</vt:lpstr>
      <vt:lpstr>Machinery Safeguards</vt:lpstr>
      <vt:lpstr>Machinery Safeguards</vt:lpstr>
      <vt:lpstr>Machinery Safeguards</vt:lpstr>
      <vt:lpstr>Controls</vt:lpstr>
      <vt:lpstr>First Day on the Job</vt:lpstr>
      <vt:lpstr>Machinery Safeguards</vt:lpstr>
      <vt:lpstr>Machinery Safeguards</vt:lpstr>
      <vt:lpstr>Always Lock it Out!</vt:lpstr>
      <vt:lpstr>Always Lock it Out!</vt:lpstr>
      <vt:lpstr>Lock Out Tag Out Checklist</vt:lpstr>
      <vt:lpstr>Machinery Safeguards </vt:lpstr>
      <vt:lpstr>Conveyor Systems</vt:lpstr>
      <vt:lpstr>Conveyor Systems</vt:lpstr>
      <vt:lpstr>Machine Guarding examples</vt:lpstr>
      <vt:lpstr>Machine Guarding examples</vt:lpstr>
      <vt:lpstr>Machine Guarding examples</vt:lpstr>
      <vt:lpstr>PowerPoint Presentation</vt:lpstr>
      <vt:lpstr>PowerPoint Presentation</vt:lpstr>
      <vt:lpstr>PowerPoint Presentation</vt:lpstr>
      <vt:lpstr>Machine Guarding examples</vt:lpstr>
      <vt:lpstr>PowerPoint Presentation</vt:lpstr>
      <vt:lpstr>PowerPoint Presentation</vt:lpstr>
      <vt:lpstr>PowerPoint Presentation</vt:lpstr>
      <vt:lpstr>PowerPoint Presentation</vt:lpstr>
      <vt:lpstr>PowerPoint Presentation</vt:lpstr>
      <vt:lpstr>Hand Safety &amp; Machine Guarding</vt:lpstr>
      <vt:lpstr>Machinery Safeguards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PowerPoint Presentation Template for Metal Management</dc:title>
  <dc:creator>Myles Pilkington</dc:creator>
  <cp:lastModifiedBy>Tony Smith</cp:lastModifiedBy>
  <cp:revision>303</cp:revision>
  <dcterms:created xsi:type="dcterms:W3CDTF">2012-06-11T09:45:53Z</dcterms:created>
  <dcterms:modified xsi:type="dcterms:W3CDTF">2018-07-31T19:34:00Z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0x010100B0BC3B49B892CE408210A7973621AE4F</vt:lpwstr>
  </property>
</Properties>
</file>