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66" r:id="rId4"/>
    <p:sldId id="261" r:id="rId5"/>
    <p:sldId id="260" r:id="rId6"/>
    <p:sldId id="267" r:id="rId7"/>
    <p:sldId id="265" r:id="rId8"/>
    <p:sldId id="264" r:id="rId9"/>
    <p:sldId id="276" r:id="rId10"/>
    <p:sldId id="277" r:id="rId11"/>
    <p:sldId id="275" r:id="rId12"/>
    <p:sldId id="274" r:id="rId13"/>
    <p:sldId id="280" r:id="rId14"/>
    <p:sldId id="279" r:id="rId15"/>
    <p:sldId id="281" r:id="rId16"/>
    <p:sldId id="278" r:id="rId17"/>
    <p:sldId id="288" r:id="rId18"/>
    <p:sldId id="273" r:id="rId19"/>
    <p:sldId id="272" r:id="rId20"/>
    <p:sldId id="263" r:id="rId21"/>
    <p:sldId id="271" r:id="rId22"/>
    <p:sldId id="270" r:id="rId23"/>
    <p:sldId id="269" r:id="rId24"/>
    <p:sldId id="26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BE8D5-ED0B-4F2B-B6D3-A98C56E989F3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DD97-0CA4-48ED-98CB-D1416D583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BE8D5-ED0B-4F2B-B6D3-A98C56E989F3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DD97-0CA4-48ED-98CB-D1416D583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BE8D5-ED0B-4F2B-B6D3-A98C56E989F3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DD97-0CA4-48ED-98CB-D1416D583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BE8D5-ED0B-4F2B-B6D3-A98C56E989F3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DD97-0CA4-48ED-98CB-D1416D583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BE8D5-ED0B-4F2B-B6D3-A98C56E989F3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DD97-0CA4-48ED-98CB-D1416D583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BE8D5-ED0B-4F2B-B6D3-A98C56E989F3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DD97-0CA4-48ED-98CB-D1416D583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BE8D5-ED0B-4F2B-B6D3-A98C56E989F3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DD97-0CA4-48ED-98CB-D1416D583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BE8D5-ED0B-4F2B-B6D3-A98C56E989F3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DD97-0CA4-48ED-98CB-D1416D583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BE8D5-ED0B-4F2B-B6D3-A98C56E989F3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DD97-0CA4-48ED-98CB-D1416D583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BE8D5-ED0B-4F2B-B6D3-A98C56E989F3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DD97-0CA4-48ED-98CB-D1416D583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BE8D5-ED0B-4F2B-B6D3-A98C56E989F3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DD97-0CA4-48ED-98CB-D1416D583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4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BE8D5-ED0B-4F2B-B6D3-A98C56E989F3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ADD97-0CA4-48ED-98CB-D1416D583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bob@nascoop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joebateman@isri.or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sri.org/" TargetMode="External"/><Relationship Id="rId4" Type="http://schemas.openxmlformats.org/officeDocument/2006/relationships/hyperlink" Target="http://www.isrisafety.org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l_fi" descr="http://www.deviantart.com/download/27535784/Tattered_Old_Work_Boots_by_FantasyStock.jpg"/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600200" y="228600"/>
            <a:ext cx="6400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smtClean="0"/>
              <a:t>Personal Protective Equipment</a:t>
            </a:r>
            <a:br>
              <a:rPr lang="en-US" sz="8000" b="1" dirty="0" smtClean="0"/>
            </a:br>
            <a:r>
              <a:rPr lang="en-US" sz="8000" b="1" dirty="0" smtClean="0"/>
              <a:t> (PPE)</a:t>
            </a:r>
            <a:endParaRPr lang="en-US" sz="8000" dirty="0"/>
          </a:p>
        </p:txBody>
      </p:sp>
      <p:sp>
        <p:nvSpPr>
          <p:cNvPr id="6" name="TextBox 5"/>
          <p:cNvSpPr txBox="1"/>
          <p:nvPr/>
        </p:nvSpPr>
        <p:spPr>
          <a:xfrm>
            <a:off x="5638800" y="5486400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Joe Bateman ISRI Safety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http://www.deviantart.com/download/27535784/Tattered_Old_Work_Boots_by_FantasyStock.jpg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1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52400" y="609600"/>
            <a:ext cx="8991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WORK PRACTICE CONTROLS:</a:t>
            </a:r>
          </a:p>
          <a:p>
            <a:r>
              <a:rPr lang="en-US" sz="4000" b="1" dirty="0"/>
              <a:t>	</a:t>
            </a:r>
            <a:r>
              <a:rPr lang="en-US" sz="3600" dirty="0" smtClean="0"/>
              <a:t>EXAMPLES—</a:t>
            </a:r>
            <a:endParaRPr lang="en-US" sz="4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04800" y="2690336"/>
            <a:ext cx="8839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4000" dirty="0" smtClean="0"/>
              <a:t>Use of wet methods to suppress dust</a:t>
            </a:r>
          </a:p>
          <a:p>
            <a:pPr>
              <a:buFontTx/>
              <a:buChar char="•"/>
            </a:pPr>
            <a:r>
              <a:rPr lang="en-US" sz="4000" dirty="0" smtClean="0"/>
              <a:t>Personal hygiene</a:t>
            </a:r>
          </a:p>
          <a:p>
            <a:pPr>
              <a:buFontTx/>
              <a:buChar char="•"/>
            </a:pPr>
            <a:r>
              <a:rPr lang="en-US" sz="4000" dirty="0" smtClean="0"/>
              <a:t>Housekeeping and maintenance</a:t>
            </a:r>
          </a:p>
          <a:p>
            <a:pPr>
              <a:buFontTx/>
              <a:buChar char="•"/>
            </a:pPr>
            <a:r>
              <a:rPr lang="en-US" sz="4000" dirty="0" smtClean="0"/>
              <a:t>Job rotation of workers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http://www.deviantart.com/download/27535784/Tattered_Old_Work_Boots_by_FantasyStock.jpg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1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57200" y="685800"/>
            <a:ext cx="8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/>
              <a:t>Payment for PPE</a:t>
            </a:r>
            <a:endParaRPr lang="en-US" sz="4800" b="1" dirty="0"/>
          </a:p>
        </p:txBody>
      </p:sp>
      <p:sp>
        <p:nvSpPr>
          <p:cNvPr id="5" name="Rectangle 4"/>
          <p:cNvSpPr/>
          <p:nvPr/>
        </p:nvSpPr>
        <p:spPr>
          <a:xfrm>
            <a:off x="762000" y="1752600"/>
            <a:ext cx="83820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CommonBullets" pitchFamily="34" charset="2"/>
              <a:buNone/>
            </a:pPr>
            <a:r>
              <a:rPr lang="en-US" sz="3200" dirty="0" smtClean="0"/>
              <a:t>When PPE is </a:t>
            </a:r>
            <a:r>
              <a:rPr lang="en-US" sz="3200" u="sng" dirty="0" smtClean="0"/>
              <a:t>required</a:t>
            </a:r>
            <a:r>
              <a:rPr lang="en-US" sz="3200" dirty="0" smtClean="0"/>
              <a:t> to protect employees, it must be provided by the employer at no cost to employees, </a:t>
            </a:r>
            <a:r>
              <a:rPr lang="en-US" sz="3200" u="sng" dirty="0" smtClean="0"/>
              <a:t>except</a:t>
            </a:r>
            <a:r>
              <a:rPr lang="en-US" sz="3200" dirty="0" smtClean="0"/>
              <a:t> for specific items, such as:</a:t>
            </a:r>
          </a:p>
          <a:p>
            <a:pPr lvl="1">
              <a:buFontTx/>
              <a:buChar char="•"/>
            </a:pPr>
            <a:r>
              <a:rPr lang="en-US" sz="3200" dirty="0" smtClean="0"/>
              <a:t>Safety-toe footwear</a:t>
            </a:r>
          </a:p>
          <a:p>
            <a:pPr lvl="1">
              <a:buFontTx/>
              <a:buChar char="•"/>
            </a:pPr>
            <a:r>
              <a:rPr lang="en-US" sz="3200" dirty="0" smtClean="0"/>
              <a:t>Prescription safety eyewear</a:t>
            </a:r>
          </a:p>
          <a:p>
            <a:pPr lvl="1">
              <a:buFontTx/>
              <a:buChar char="•"/>
            </a:pPr>
            <a:r>
              <a:rPr lang="en-US" sz="3200" dirty="0" smtClean="0"/>
              <a:t>Everyday clothing and weather-related        gear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http://www.deviantart.com/download/27535784/Tattered_Old_Work_Boots_by_FantasyStock.jpg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1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dirty="0" smtClean="0"/>
              <a:t>You must have a </a:t>
            </a:r>
            <a:r>
              <a:rPr lang="en-US" sz="5400" b="1" u="sng" dirty="0" smtClean="0"/>
              <a:t>written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 PPE Program</a:t>
            </a:r>
            <a:endParaRPr lang="en-US" sz="5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2332037"/>
            <a:ext cx="8229600" cy="4525963"/>
          </a:xfrm>
        </p:spPr>
        <p:txBody>
          <a:bodyPr>
            <a:normAutofit/>
          </a:bodyPr>
          <a:lstStyle/>
          <a:p>
            <a:r>
              <a:rPr lang="en-US" sz="4000" i="1" dirty="0" smtClean="0"/>
              <a:t>Who </a:t>
            </a:r>
            <a:r>
              <a:rPr lang="en-US" sz="4000" dirty="0" smtClean="0"/>
              <a:t>wears it.</a:t>
            </a:r>
          </a:p>
          <a:p>
            <a:r>
              <a:rPr lang="en-US" sz="4000" i="1" dirty="0" smtClean="0"/>
              <a:t>What</a:t>
            </a:r>
            <a:r>
              <a:rPr lang="en-US" sz="4000" dirty="0" smtClean="0"/>
              <a:t> do they wear.</a:t>
            </a:r>
          </a:p>
          <a:p>
            <a:r>
              <a:rPr lang="en-US" sz="4000" i="1" dirty="0" smtClean="0"/>
              <a:t>When </a:t>
            </a:r>
            <a:r>
              <a:rPr lang="en-US" sz="4000" dirty="0" smtClean="0"/>
              <a:t>do they wear it.</a:t>
            </a:r>
          </a:p>
          <a:p>
            <a:r>
              <a:rPr lang="en-US" sz="4000" i="1" dirty="0" smtClean="0"/>
              <a:t>Where</a:t>
            </a:r>
            <a:r>
              <a:rPr lang="en-US" sz="4000" dirty="0" smtClean="0"/>
              <a:t> do they wear it.</a:t>
            </a:r>
          </a:p>
          <a:p>
            <a:r>
              <a:rPr lang="en-US" sz="4000" i="1" dirty="0" smtClean="0"/>
              <a:t>Why</a:t>
            </a:r>
            <a:r>
              <a:rPr lang="en-US" sz="4000" dirty="0" smtClean="0"/>
              <a:t> do they wear it.</a:t>
            </a:r>
          </a:p>
          <a:p>
            <a:r>
              <a:rPr lang="en-US" sz="4000" i="1" dirty="0" smtClean="0"/>
              <a:t>How</a:t>
            </a:r>
            <a:r>
              <a:rPr lang="en-US" sz="4000" dirty="0" smtClean="0"/>
              <a:t> do they wear it.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http://www.deviantart.com/download/27535784/Tattered_Old_Work_Boots_by_FantasyStock.jpg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1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dirty="0" smtClean="0"/>
              <a:t>TRAINING</a:t>
            </a:r>
            <a:endParaRPr lang="en-US" sz="8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 smtClean="0"/>
          </a:p>
          <a:p>
            <a:r>
              <a:rPr lang="en-US" sz="3600" dirty="0" smtClean="0"/>
              <a:t>You’ve got to train your people in these areas and </a:t>
            </a:r>
            <a:r>
              <a:rPr lang="en-US" sz="3600" i="1" dirty="0" smtClean="0"/>
              <a:t>document</a:t>
            </a:r>
            <a:r>
              <a:rPr lang="en-US" sz="3600" dirty="0" smtClean="0"/>
              <a:t> this training. </a:t>
            </a:r>
          </a:p>
          <a:p>
            <a:r>
              <a:rPr lang="en-US" sz="3600" dirty="0" smtClean="0"/>
              <a:t>If you don’t write it down, it didn’t happen.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http://www.deviantart.com/download/27535784/Tattered_Old_Work_Boots_by_FantasyStock.jpg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1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EYE PROTECTION</a:t>
            </a:r>
            <a:endParaRPr lang="en-US" sz="6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 smtClean="0"/>
          </a:p>
          <a:p>
            <a:r>
              <a:rPr lang="en-US" sz="3600" dirty="0" smtClean="0"/>
              <a:t>The most common PPE problem.</a:t>
            </a:r>
          </a:p>
          <a:p>
            <a:r>
              <a:rPr lang="en-US" sz="3600" dirty="0" smtClean="0"/>
              <a:t>Take away the excuses.</a:t>
            </a:r>
          </a:p>
          <a:p>
            <a:r>
              <a:rPr lang="en-US" sz="3600" dirty="0" smtClean="0"/>
              <a:t>Enforce it.</a:t>
            </a:r>
          </a:p>
          <a:p>
            <a:r>
              <a:rPr lang="en-US" sz="3600" dirty="0" smtClean="0"/>
              <a:t>Lead by example. </a:t>
            </a:r>
            <a:endParaRPr lang="en-US" sz="3600" dirty="0"/>
          </a:p>
        </p:txBody>
      </p:sp>
      <p:pic>
        <p:nvPicPr>
          <p:cNvPr id="9220" name="Picture 4" descr="http://t2.gstatic.com/images?q=tbn:ANd9GcSkEWTx247VttJXl_w7hNpP6wDWQrKki2WAQkOzvOwCm5qcGUAfA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505200"/>
            <a:ext cx="3200400" cy="3200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http://www.deviantart.com/download/27535784/Tattered_Old_Work_Boots_by_FantasyStock.jpg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1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/>
              <a:t>TORCHMEN</a:t>
            </a:r>
            <a:endParaRPr lang="en-US" sz="7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At least Shade 5 eye protection.</a:t>
            </a:r>
          </a:p>
          <a:p>
            <a:r>
              <a:rPr lang="en-US" sz="4000" dirty="0" smtClean="0"/>
              <a:t>Good gloves.</a:t>
            </a:r>
          </a:p>
          <a:p>
            <a:r>
              <a:rPr lang="en-US" sz="4000" dirty="0" smtClean="0"/>
              <a:t>FR Greens or Leathers.</a:t>
            </a:r>
          </a:p>
          <a:p>
            <a:r>
              <a:rPr lang="en-US" sz="4000" dirty="0" smtClean="0"/>
              <a:t>Safety Glasses.</a:t>
            </a:r>
          </a:p>
          <a:p>
            <a:r>
              <a:rPr lang="en-US" sz="4000" dirty="0" smtClean="0"/>
              <a:t>Ear Plugs.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http://www.deviantart.com/download/27535784/Tattered_Old_Work_Boots_by_FantasyStock.jpg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1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HEAD PROTECTION</a:t>
            </a:r>
            <a:endParaRPr lang="en-US" sz="6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3124200"/>
          </a:xfrm>
        </p:spPr>
        <p:txBody>
          <a:bodyPr>
            <a:normAutofit/>
          </a:bodyPr>
          <a:lstStyle/>
          <a:p>
            <a:endParaRPr lang="en-US" sz="4000" dirty="0" smtClean="0"/>
          </a:p>
          <a:p>
            <a:r>
              <a:rPr lang="en-US" sz="4000" dirty="0" smtClean="0"/>
              <a:t>Do you have overhead hazards?</a:t>
            </a:r>
          </a:p>
          <a:p>
            <a:r>
              <a:rPr lang="en-US" sz="4000" dirty="0" smtClean="0"/>
              <a:t>If so, you need a hard hat.</a:t>
            </a:r>
          </a:p>
          <a:p>
            <a:r>
              <a:rPr lang="en-US" sz="4000" dirty="0" smtClean="0"/>
              <a:t>Period</a:t>
            </a:r>
          </a:p>
        </p:txBody>
      </p:sp>
      <p:pic>
        <p:nvPicPr>
          <p:cNvPr id="16386" name="Picture 2" descr="http://c1.yoyo.com/images/products/p/elo/elo-104_1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0392" y="3657600"/>
            <a:ext cx="2482158" cy="3200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http://www.deviantart.com/download/27535784/Tattered_Old_Work_Boots_by_FantasyStock.jpg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1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HEAD PROTECTION</a:t>
            </a:r>
            <a:endParaRPr lang="en-US" sz="6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600200"/>
            <a:ext cx="4572000" cy="2667000"/>
          </a:xfrm>
        </p:spPr>
        <p:txBody>
          <a:bodyPr>
            <a:noAutofit/>
          </a:bodyPr>
          <a:lstStyle/>
          <a:p>
            <a:pPr lvl="1">
              <a:buNone/>
            </a:pPr>
            <a:r>
              <a:rPr lang="en-US" sz="3600" dirty="0" smtClean="0"/>
              <a:t>Unless you’re </a:t>
            </a:r>
          </a:p>
          <a:p>
            <a:pPr lvl="1">
              <a:buNone/>
            </a:pPr>
            <a:r>
              <a:rPr lang="en-US" sz="3600" dirty="0" smtClean="0"/>
              <a:t>Johnny Bench, </a:t>
            </a:r>
          </a:p>
          <a:p>
            <a:pPr lvl="1">
              <a:buNone/>
            </a:pPr>
            <a:r>
              <a:rPr lang="en-US" sz="3600" dirty="0" smtClean="0"/>
              <a:t>don’t wear your</a:t>
            </a:r>
          </a:p>
          <a:p>
            <a:pPr lvl="1">
              <a:buNone/>
            </a:pPr>
            <a:r>
              <a:rPr lang="en-US" sz="3600" dirty="0" smtClean="0"/>
              <a:t> hard hat like him.</a:t>
            </a:r>
          </a:p>
          <a:p>
            <a:pPr lvl="1">
              <a:buNone/>
            </a:pPr>
            <a:r>
              <a:rPr lang="en-US" sz="3600" dirty="0" smtClean="0"/>
              <a:t> </a:t>
            </a:r>
          </a:p>
        </p:txBody>
      </p:sp>
      <p:pic>
        <p:nvPicPr>
          <p:cNvPr id="8194" name="Picture 2" descr="http://lehmansbaseball.files.wordpress.com/2010/12/ben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381125"/>
            <a:ext cx="4210050" cy="54768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4800" y="51816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http://www.osha.gov/pls/oshaweb/owadisp.show_document?p_table=INTERPRETATIONS&amp;p_id=24365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http://www.deviantart.com/download/27535784/Tattered_Old_Work_Boots_by_FantasyStock.jpg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1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HEARING PROTECTION</a:t>
            </a:r>
            <a:endParaRPr lang="en-US" sz="5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62200"/>
          </a:xfrm>
        </p:spPr>
        <p:txBody>
          <a:bodyPr/>
          <a:lstStyle/>
          <a:p>
            <a:r>
              <a:rPr lang="en-US" dirty="0" smtClean="0"/>
              <a:t>Do a noise level test.</a:t>
            </a:r>
          </a:p>
          <a:p>
            <a:r>
              <a:rPr lang="en-US" dirty="0" smtClean="0"/>
              <a:t>Enforce the use of ear plugs or muffs.</a:t>
            </a:r>
          </a:p>
          <a:p>
            <a:r>
              <a:rPr lang="en-US" dirty="0" smtClean="0"/>
              <a:t>Put up signs.</a:t>
            </a:r>
          </a:p>
          <a:p>
            <a:r>
              <a:rPr lang="en-US" dirty="0" smtClean="0"/>
              <a:t>Encourage </a:t>
            </a:r>
            <a:r>
              <a:rPr lang="en-US" dirty="0" err="1" smtClean="0"/>
              <a:t>torchmen</a:t>
            </a:r>
            <a:r>
              <a:rPr lang="en-US" dirty="0" smtClean="0"/>
              <a:t> to use them. </a:t>
            </a:r>
            <a:endParaRPr lang="en-US" dirty="0"/>
          </a:p>
        </p:txBody>
      </p:sp>
      <p:pic>
        <p:nvPicPr>
          <p:cNvPr id="7170" name="Picture 2" descr="http://t3.gstatic.com/images?q=tbn:ANd9GcT9bChUH9OXrcIB_UHS_V63D9y-ZwUiG73m-qCaHnGFm_4YtvjTQfIqx2i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168140"/>
            <a:ext cx="2895600" cy="2461262"/>
          </a:xfrm>
          <a:prstGeom prst="rect">
            <a:avLst/>
          </a:prstGeom>
          <a:noFill/>
        </p:spPr>
      </p:pic>
      <p:pic>
        <p:nvPicPr>
          <p:cNvPr id="15362" name="Picture 2" descr="http://t3.gstatic.com/images?q=tbn:ANd9GcSYhfefs4tteBM1aTfIZlmcgINVLPRPk_GbAWSGgvBTRYWqydZ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191000"/>
            <a:ext cx="3352800" cy="2425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http://www.deviantart.com/download/27535784/Tattered_Old_Work_Boots_by_FantasyStock.jpg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1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FOOT PROTECTION</a:t>
            </a:r>
            <a:endParaRPr lang="en-US" sz="6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90800"/>
          </a:xfrm>
        </p:spPr>
        <p:txBody>
          <a:bodyPr/>
          <a:lstStyle/>
          <a:p>
            <a:r>
              <a:rPr lang="en-US" dirty="0" smtClean="0"/>
              <a:t>Most companies help out.</a:t>
            </a:r>
          </a:p>
          <a:p>
            <a:r>
              <a:rPr lang="en-US" dirty="0" smtClean="0"/>
              <a:t>Metatarsal guards.</a:t>
            </a:r>
          </a:p>
          <a:p>
            <a:r>
              <a:rPr lang="en-US" dirty="0" smtClean="0"/>
              <a:t>Steel shanks.</a:t>
            </a:r>
          </a:p>
          <a:p>
            <a:r>
              <a:rPr lang="en-US" dirty="0" smtClean="0"/>
              <a:t>Sneaker look-alikes?</a:t>
            </a:r>
            <a:endParaRPr lang="en-US" dirty="0"/>
          </a:p>
        </p:txBody>
      </p:sp>
      <p:pic>
        <p:nvPicPr>
          <p:cNvPr id="6148" name="Picture 4" descr="Men's Golden Retriever 6&quot; Steel Toe Metguard Work Boot GR89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038600"/>
            <a:ext cx="3143250" cy="2609851"/>
          </a:xfrm>
          <a:prstGeom prst="rect">
            <a:avLst/>
          </a:prstGeom>
          <a:noFill/>
        </p:spPr>
      </p:pic>
      <p:pic>
        <p:nvPicPr>
          <p:cNvPr id="6150" name="Picture 6" descr="http://a248.e.akamai.net/origin-cdn.volusion.com/gjztr.neajf/v/vspfiles/photos/FB-101-2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581400"/>
            <a:ext cx="3124200" cy="3124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http://www.deviantart.com/download/27535784/Tattered_Old_Work_Boots_by_FantasyStock.jpg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1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smtClean="0"/>
              <a:t>Question:</a:t>
            </a:r>
            <a:endParaRPr lang="en-US" sz="8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2596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When it comes to OSHA Compliance, is it enough to just make sure you have every worker in a hard hat, glasses, and steel-toed boots?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http://www.deviantart.com/download/27535784/Tattered_Old_Work_Boots_by_FantasyStock.jpg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1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E:\DCIM\100KC813\100_18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1925" y="1074738"/>
            <a:ext cx="6278563" cy="47085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4572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Here’s one option for protecting </a:t>
            </a:r>
            <a:r>
              <a:rPr lang="en-US" sz="2800" b="1" dirty="0" err="1" smtClean="0"/>
              <a:t>torchmen’s</a:t>
            </a:r>
            <a:r>
              <a:rPr lang="en-US" sz="2800" b="1" dirty="0" smtClean="0"/>
              <a:t> feet.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60960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are some others?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http://www.deviantart.com/download/27535784/Tattered_Old_Work_Boots_by_FantasyStock.jpg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1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/>
              <a:t>HAND PROTECTION</a:t>
            </a:r>
            <a:endParaRPr lang="en-US" sz="6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 smtClean="0"/>
          </a:p>
          <a:p>
            <a:r>
              <a:rPr lang="en-US" sz="3600" dirty="0" smtClean="0"/>
              <a:t>One of the most common scrap yard injuries.</a:t>
            </a:r>
          </a:p>
          <a:p>
            <a:r>
              <a:rPr lang="en-US" sz="3600" dirty="0" smtClean="0"/>
              <a:t>Get the right gloves for the job.</a:t>
            </a:r>
          </a:p>
          <a:p>
            <a:pPr lvl="1"/>
            <a:r>
              <a:rPr lang="en-US" sz="3200" dirty="0" smtClean="0"/>
              <a:t>What’s the hazard?</a:t>
            </a:r>
          </a:p>
          <a:p>
            <a:pPr lvl="1"/>
            <a:r>
              <a:rPr lang="en-US" sz="3200" dirty="0" smtClean="0"/>
              <a:t>Protect against it.</a:t>
            </a:r>
          </a:p>
          <a:p>
            <a:r>
              <a:rPr lang="en-US" sz="3600" dirty="0" smtClean="0"/>
              <a:t>Reconditioning.</a:t>
            </a:r>
          </a:p>
          <a:p>
            <a:endParaRPr lang="en-US" sz="3600" dirty="0"/>
          </a:p>
        </p:txBody>
      </p:sp>
      <p:pic>
        <p:nvPicPr>
          <p:cNvPr id="5122" name="Picture 2" descr="http://cdn.fullsource.com/images/items/a/250/FTKV350_250x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41910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http://www.deviantart.com/download/27535784/Tattered_Old_Work_Boots_by_FantasyStock.jpg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1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3600" dirty="0" smtClean="0"/>
              <a:t>Bob Bedard</a:t>
            </a:r>
          </a:p>
          <a:p>
            <a:r>
              <a:rPr lang="en-US" sz="3600" dirty="0" smtClean="0"/>
              <a:t>PH: 330-343-5565 ext 201</a:t>
            </a:r>
          </a:p>
          <a:p>
            <a:r>
              <a:rPr lang="en-US" sz="3600" dirty="0" smtClean="0"/>
              <a:t>FAX: 330-364-8094</a:t>
            </a:r>
          </a:p>
          <a:p>
            <a:r>
              <a:rPr lang="en-US" sz="3600" dirty="0" smtClean="0"/>
              <a:t>EMAIL: </a:t>
            </a:r>
            <a:r>
              <a:rPr lang="en-US" sz="3600" u="sng" dirty="0" smtClean="0">
                <a:hlinkClick r:id="rId3"/>
              </a:rPr>
              <a:t>bob@nascoop.com</a:t>
            </a:r>
            <a:r>
              <a:rPr lang="en-US" sz="3600" dirty="0" smtClean="0"/>
              <a:t> </a:t>
            </a:r>
          </a:p>
          <a:p>
            <a:endParaRPr lang="en-US" dirty="0"/>
          </a:p>
        </p:txBody>
      </p:sp>
      <p:pic>
        <p:nvPicPr>
          <p:cNvPr id="4097" name="Picture 1" descr="Description: NASCO-OP Power of Numbe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99" y="457200"/>
            <a:ext cx="4872789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http://www.deviantart.com/download/27535784/Tattered_Old_Work_Boots_by_FantasyStock.jpg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1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SUMMARY</a:t>
            </a:r>
            <a:endParaRPr lang="en-US" sz="7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b="1" dirty="0" smtClean="0"/>
              <a:t>Assess</a:t>
            </a:r>
            <a:r>
              <a:rPr lang="en-US" dirty="0" smtClean="0"/>
              <a:t> the workplace for hazards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 smtClean="0"/>
              <a:t>Use engineering and work practice controls to </a:t>
            </a:r>
            <a:r>
              <a:rPr lang="en-US" b="1" dirty="0" smtClean="0"/>
              <a:t>eliminate or reduce </a:t>
            </a:r>
            <a:r>
              <a:rPr lang="en-US" dirty="0" smtClean="0"/>
              <a:t>hazards before using PPE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 smtClean="0"/>
              <a:t>Select and provide appropriate </a:t>
            </a:r>
            <a:r>
              <a:rPr lang="en-US" b="1" dirty="0" smtClean="0"/>
              <a:t>PPE</a:t>
            </a:r>
            <a:r>
              <a:rPr lang="en-US" dirty="0" smtClean="0"/>
              <a:t> to employees to protect them from hazards that cannot be eliminated 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b="1" dirty="0" smtClean="0"/>
              <a:t>Inform</a:t>
            </a:r>
            <a:r>
              <a:rPr lang="en-US" dirty="0" smtClean="0"/>
              <a:t> employees why the PPE is necessary and when it must be worn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b="1" dirty="0" smtClean="0"/>
              <a:t>Train</a:t>
            </a:r>
            <a:r>
              <a:rPr lang="en-US" dirty="0" smtClean="0"/>
              <a:t> employees how to use and care for their PPE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b="1" dirty="0" smtClean="0"/>
              <a:t>Require</a:t>
            </a:r>
            <a:r>
              <a:rPr lang="en-US" dirty="0" smtClean="0"/>
              <a:t> employees to wear selected PPE in the workplace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http://www.deviantart.com/download/27535784/Tattered_Old_Work_Boots_by_FantasyStock.jpg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1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/>
              <a:t>Questions?</a:t>
            </a:r>
            <a:endParaRPr lang="en-US" sz="8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Joe Bateman</a:t>
            </a:r>
          </a:p>
          <a:p>
            <a:r>
              <a:rPr lang="en-US" sz="4400" smtClean="0"/>
              <a:t>615-517-2251</a:t>
            </a:r>
            <a:endParaRPr lang="en-US" sz="4400" dirty="0" smtClean="0"/>
          </a:p>
          <a:p>
            <a:r>
              <a:rPr lang="en-US" sz="4400" dirty="0" smtClean="0">
                <a:hlinkClick r:id="rId3"/>
              </a:rPr>
              <a:t>joebateman@isri.org</a:t>
            </a:r>
            <a:endParaRPr lang="en-US" sz="4400" dirty="0" smtClean="0"/>
          </a:p>
          <a:p>
            <a:r>
              <a:rPr lang="en-US" sz="4400" dirty="0" smtClean="0">
                <a:hlinkClick r:id="rId4"/>
              </a:rPr>
              <a:t>www.isrisafety.org</a:t>
            </a:r>
            <a:endParaRPr lang="en-US" sz="4400" dirty="0" smtClean="0"/>
          </a:p>
          <a:p>
            <a:r>
              <a:rPr lang="en-US" sz="4400" dirty="0" smtClean="0">
                <a:hlinkClick r:id="rId5"/>
              </a:rPr>
              <a:t>www.isri.org</a:t>
            </a:r>
            <a:endParaRPr lang="en-US" sz="4400" dirty="0" smtClean="0"/>
          </a:p>
          <a:p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http://www.deviantart.com/download/27535784/Tattered_Old_Work_Boots_by_FantasyStock.jpg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1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Autofit/>
          </a:bodyPr>
          <a:lstStyle/>
          <a:p>
            <a:r>
              <a:rPr lang="en-US" sz="13800" b="1" dirty="0" smtClean="0"/>
              <a:t>NO!</a:t>
            </a:r>
            <a:endParaRPr lang="en-US" sz="13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>
            <a:normAutofit/>
          </a:bodyPr>
          <a:lstStyle/>
          <a:p>
            <a:r>
              <a:rPr lang="en-US" sz="6600" dirty="0" smtClean="0"/>
              <a:t>In a perfect world, you wouldn’t need any of that stuff.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l_fi" descr="http://www.deviantart.com/download/27535784/Tattered_Old_Work_Boots_by_FantasyStock.jpg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1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4800" y="3810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The First Order of Business:</a:t>
            </a:r>
            <a:endParaRPr lang="en-US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828800"/>
            <a:ext cx="91440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200" dirty="0" smtClean="0"/>
              <a:t>	</a:t>
            </a:r>
            <a:r>
              <a:rPr lang="en-US" sz="4400" dirty="0" smtClean="0"/>
              <a:t>Do a Hazard Assessment:</a:t>
            </a:r>
            <a:endParaRPr lang="en-US" sz="3200" dirty="0" smtClean="0"/>
          </a:p>
          <a:p>
            <a:pPr marL="971550" lvl="1" indent="-514350"/>
            <a:r>
              <a:rPr lang="en-US" sz="3200" dirty="0" smtClean="0"/>
              <a:t>		Do you have hazards?</a:t>
            </a:r>
          </a:p>
          <a:p>
            <a:pPr marL="971550" lvl="1" indent="-514350"/>
            <a:r>
              <a:rPr lang="en-US" sz="3200" dirty="0" smtClean="0"/>
              <a:t>		What are they?</a:t>
            </a:r>
          </a:p>
          <a:p>
            <a:pPr marL="971550" lvl="1" indent="-514350"/>
            <a:r>
              <a:rPr lang="en-US" sz="3200" dirty="0" smtClean="0"/>
              <a:t>		How bad are they?</a:t>
            </a:r>
          </a:p>
          <a:p>
            <a:pPr marL="971550" lvl="1" indent="-514350"/>
            <a:r>
              <a:rPr lang="en-US" sz="3200" dirty="0"/>
              <a:t>	</a:t>
            </a:r>
            <a:r>
              <a:rPr lang="en-US" sz="3200" dirty="0" smtClean="0"/>
              <a:t>	Where are they?</a:t>
            </a:r>
          </a:p>
          <a:p>
            <a:pPr marL="971550" lvl="1" indent="-514350"/>
            <a:r>
              <a:rPr lang="en-US" sz="3200" dirty="0" smtClean="0"/>
              <a:t>		You’ve got to do something about 	them. </a:t>
            </a:r>
          </a:p>
          <a:p>
            <a:pPr marL="971550" lvl="1" indent="-514350"/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l_fi" descr="http://www.deviantart.com/download/27535784/Tattered_Old_Work_Boots_by_FantasyStock.jpg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1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1066800"/>
            <a:ext cx="91440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/>
            <a:r>
              <a:rPr lang="en-US" sz="4800" b="1" dirty="0" smtClean="0"/>
              <a:t>   You must FIRST reduce/eliminate your hazards where possible.</a:t>
            </a:r>
          </a:p>
          <a:p>
            <a:pPr marL="971550" lvl="1" indent="-514350" algn="ctr"/>
            <a:endParaRPr lang="en-US" sz="4800" b="1" dirty="0" smtClean="0"/>
          </a:p>
          <a:p>
            <a:pPr marL="971550" lvl="1" indent="-514350" algn="ctr"/>
            <a:r>
              <a:rPr lang="en-US" sz="4800" b="1" dirty="0" smtClean="0"/>
              <a:t> What have you</a:t>
            </a:r>
          </a:p>
          <a:p>
            <a:pPr marL="971550" lvl="1" indent="-514350" algn="ctr"/>
            <a:r>
              <a:rPr lang="en-US" sz="4800" b="1" dirty="0" smtClean="0"/>
              <a:t> already done</a:t>
            </a:r>
          </a:p>
          <a:p>
            <a:pPr marL="971550" lvl="1" indent="-514350" algn="ctr"/>
            <a:r>
              <a:rPr lang="en-US" sz="4800" b="1" dirty="0" smtClean="0"/>
              <a:t> in these areas?</a:t>
            </a:r>
          </a:p>
          <a:p>
            <a:pPr algn="ctr"/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http://www.deviantart.com/download/27535784/Tattered_Old_Work_Boots_by_FantasyStock.jpg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1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1219200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•"/>
            </a:pPr>
            <a:r>
              <a:rPr lang="en-US" sz="4400" b="1" dirty="0" smtClean="0"/>
              <a:t>OSHA Says “Employers must:</a:t>
            </a:r>
          </a:p>
          <a:p>
            <a:pPr marL="895350" lvl="1" indent="-438150">
              <a:buClr>
                <a:srgbClr val="FFFFFF"/>
              </a:buClr>
              <a:buFont typeface="Wingdings" pitchFamily="2" charset="2"/>
              <a:buChar char="Ø"/>
            </a:pPr>
            <a:r>
              <a:rPr lang="en-US" sz="4400" b="1" dirty="0" smtClean="0"/>
              <a:t>Use all </a:t>
            </a:r>
            <a:r>
              <a:rPr lang="en-US" sz="4400" b="1" i="1" dirty="0" smtClean="0"/>
              <a:t>feasible</a:t>
            </a:r>
            <a:r>
              <a:rPr lang="en-US" sz="4400" b="1" dirty="0" smtClean="0"/>
              <a:t> </a:t>
            </a:r>
            <a:r>
              <a:rPr lang="en-US" sz="4400" b="1" u="sng" dirty="0" smtClean="0"/>
              <a:t>engineering controls</a:t>
            </a:r>
            <a:r>
              <a:rPr lang="en-US" sz="4400" b="1" dirty="0" smtClean="0"/>
              <a:t> and </a:t>
            </a:r>
            <a:r>
              <a:rPr lang="en-US" sz="4400" b="1" u="sng" dirty="0" smtClean="0"/>
              <a:t>work practice controls </a:t>
            </a:r>
            <a:r>
              <a:rPr lang="en-US" sz="4400" b="1" dirty="0" smtClean="0"/>
              <a:t>to eliminate and reduce hazards.”</a:t>
            </a:r>
          </a:p>
          <a:p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http://www.deviantart.com/download/27535784/Tattered_Old_Work_Boots_by_FantasyStock.jpg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1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143000" y="1447800"/>
            <a:ext cx="7467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dirty="0" smtClean="0"/>
              <a:t>If . . .</a:t>
            </a:r>
          </a:p>
          <a:p>
            <a:pPr>
              <a:spcBef>
                <a:spcPct val="50000"/>
              </a:spcBef>
            </a:pPr>
            <a:r>
              <a:rPr lang="en-US" sz="3200" dirty="0" smtClean="0"/>
              <a:t>The machine or work environment can be physically changed to prevent employee exposure to the potential hazard,</a:t>
            </a:r>
          </a:p>
          <a:p>
            <a:pPr>
              <a:spcBef>
                <a:spcPct val="50000"/>
              </a:spcBef>
            </a:pPr>
            <a:r>
              <a:rPr lang="en-US" sz="4000" b="1" i="1" dirty="0" smtClean="0"/>
              <a:t>Then . . .</a:t>
            </a:r>
          </a:p>
          <a:p>
            <a:pPr>
              <a:spcBef>
                <a:spcPct val="50000"/>
              </a:spcBef>
            </a:pPr>
            <a:r>
              <a:rPr lang="en-US" sz="3200" dirty="0" smtClean="0"/>
              <a:t>The hazard can be eliminated with an engineering control.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810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ENGINEERING CONTROLS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http://www.deviantart.com/download/27535784/Tattered_Old_Work_Boots_by_FantasyStock.jpg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1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447800" y="2551837"/>
            <a:ext cx="7696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4000" dirty="0" smtClean="0"/>
              <a:t>Initial design specifications</a:t>
            </a:r>
          </a:p>
          <a:p>
            <a:pPr>
              <a:buFontTx/>
              <a:buChar char="•"/>
            </a:pPr>
            <a:r>
              <a:rPr lang="en-US" sz="4000" dirty="0" smtClean="0"/>
              <a:t>Change process</a:t>
            </a:r>
          </a:p>
          <a:p>
            <a:pPr>
              <a:buFontTx/>
              <a:buChar char="•"/>
            </a:pPr>
            <a:r>
              <a:rPr lang="en-US" sz="4000" dirty="0" smtClean="0"/>
              <a:t>Enclose process</a:t>
            </a:r>
          </a:p>
          <a:p>
            <a:pPr>
              <a:buFontTx/>
              <a:buChar char="•"/>
            </a:pPr>
            <a:r>
              <a:rPr lang="en-US" sz="4000" dirty="0" smtClean="0"/>
              <a:t>Isolate process</a:t>
            </a:r>
          </a:p>
          <a:p>
            <a:pPr>
              <a:buFontTx/>
              <a:buChar char="•"/>
            </a:pPr>
            <a:r>
              <a:rPr lang="en-US" sz="4000" dirty="0" smtClean="0"/>
              <a:t>Ventilation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838200"/>
            <a:ext cx="868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ENGINEERING CONTROLS:</a:t>
            </a:r>
          </a:p>
          <a:p>
            <a:r>
              <a:rPr lang="en-US" sz="4400" dirty="0" smtClean="0"/>
              <a:t>	</a:t>
            </a:r>
            <a:r>
              <a:rPr lang="en-US" sz="4000" dirty="0" smtClean="0"/>
              <a:t>EXAMPLES—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http://www.deviantart.com/download/27535784/Tattered_Old_Work_Boots_by_FantasyStock.jpg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1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4800" y="609600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WORK PRACTICE CONTROLS: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1828800"/>
            <a:ext cx="83058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dirty="0" smtClean="0"/>
              <a:t>If . . .</a:t>
            </a:r>
          </a:p>
          <a:p>
            <a:pPr>
              <a:spcBef>
                <a:spcPct val="50000"/>
              </a:spcBef>
            </a:pPr>
            <a:r>
              <a:rPr lang="en-US" sz="3200" dirty="0" smtClean="0"/>
              <a:t>Employees can be removed from exposure to the potential hazard by changing the way they do their jobs,</a:t>
            </a:r>
          </a:p>
          <a:p>
            <a:pPr>
              <a:spcBef>
                <a:spcPct val="50000"/>
              </a:spcBef>
            </a:pPr>
            <a:r>
              <a:rPr lang="en-US" sz="4000" b="1" i="1" dirty="0" smtClean="0"/>
              <a:t>Then . . .</a:t>
            </a:r>
          </a:p>
          <a:p>
            <a:pPr>
              <a:spcBef>
                <a:spcPct val="50000"/>
              </a:spcBef>
            </a:pPr>
            <a:r>
              <a:rPr lang="en-US" sz="3200" dirty="0" smtClean="0"/>
              <a:t>The hazard can be eliminated with a work practice control.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4139</TotalTime>
  <Words>575</Words>
  <Application>Microsoft Office PowerPoint</Application>
  <PresentationFormat>On-screen Show (4:3)</PresentationFormat>
  <Paragraphs>121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Question:</vt:lpstr>
      <vt:lpstr>NO!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You must have a written  PPE Program</vt:lpstr>
      <vt:lpstr>TRAINING</vt:lpstr>
      <vt:lpstr>EYE PROTECTION</vt:lpstr>
      <vt:lpstr>TORCHMEN</vt:lpstr>
      <vt:lpstr>HEAD PROTECTION</vt:lpstr>
      <vt:lpstr>HEAD PROTECTION</vt:lpstr>
      <vt:lpstr>HEARING PROTECTION</vt:lpstr>
      <vt:lpstr>FOOT PROTECTION</vt:lpstr>
      <vt:lpstr>Slide 20</vt:lpstr>
      <vt:lpstr>HAND PROTECTION</vt:lpstr>
      <vt:lpstr>Slide 22</vt:lpstr>
      <vt:lpstr>SUMMARY</vt:lpstr>
      <vt:lpstr>Questions?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JoeBateman</dc:creator>
  <cp:lastModifiedBy>JoeBateman</cp:lastModifiedBy>
  <cp:revision>237</cp:revision>
  <dcterms:created xsi:type="dcterms:W3CDTF">2013-01-15T22:43:46Z</dcterms:created>
  <dcterms:modified xsi:type="dcterms:W3CDTF">2014-03-19T20:24:17Z</dcterms:modified>
</cp:coreProperties>
</file>