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20"/>
  </p:notesMasterIdLst>
  <p:sldIdLst>
    <p:sldId id="256" r:id="rId2"/>
    <p:sldId id="258" r:id="rId3"/>
    <p:sldId id="265" r:id="rId4"/>
    <p:sldId id="271" r:id="rId5"/>
    <p:sldId id="270" r:id="rId6"/>
    <p:sldId id="272" r:id="rId7"/>
    <p:sldId id="273" r:id="rId8"/>
    <p:sldId id="274" r:id="rId9"/>
    <p:sldId id="269" r:id="rId10"/>
    <p:sldId id="268" r:id="rId11"/>
    <p:sldId id="257" r:id="rId12"/>
    <p:sldId id="267" r:id="rId13"/>
    <p:sldId id="277" r:id="rId14"/>
    <p:sldId id="275" r:id="rId15"/>
    <p:sldId id="276" r:id="rId16"/>
    <p:sldId id="278" r:id="rId17"/>
    <p:sldId id="264" r:id="rId18"/>
    <p:sldId id="266"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4ABAC5-9CEC-49BD-BB7A-92855C25FB94}" type="datetimeFigureOut">
              <a:rPr lang="en-US" smtClean="0"/>
              <a:pPr/>
              <a:t>1/20/2013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E97D15-7E07-4DAF-9F2E-8B6A80F4111D}"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idx="1"/>
          </p:nvPr>
        </p:nvSpPr>
        <p:spPr>
          <a:xfrm>
            <a:off x="914400" y="4340902"/>
            <a:ext cx="5029200" cy="4117611"/>
          </a:xfrm>
          <a:noFill/>
          <a:ln/>
        </p:spPr>
        <p:txBody>
          <a:bodyPr lIns="92075" tIns="46038" rIns="92075" bIns="46038"/>
          <a:lstStyle/>
          <a:p>
            <a:r>
              <a:rPr lang="en-US" dirty="0" smtClean="0">
                <a:latin typeface="Arial" pitchFamily="34" charset="0"/>
              </a:rPr>
              <a:t>- After CSHO reports findings, the area director determines what citations, if any, will be issued, and what penalties, if any, will be proposed.</a:t>
            </a:r>
          </a:p>
          <a:p>
            <a:r>
              <a:rPr lang="en-US" dirty="0" smtClean="0">
                <a:latin typeface="Arial" pitchFamily="34" charset="0"/>
              </a:rPr>
              <a:t>- Citations and notices of proposed penalties are sent by certified mail.</a:t>
            </a:r>
          </a:p>
          <a:p>
            <a:endParaRPr lang="en-US" dirty="0" smtClean="0">
              <a:latin typeface="Arial" pitchFamily="34" charset="0"/>
            </a:endParaRPr>
          </a:p>
        </p:txBody>
      </p:sp>
      <p:sp>
        <p:nvSpPr>
          <p:cNvPr id="29699" name="Rectangle 3"/>
          <p:cNvSpPr>
            <a:spLocks noGrp="1" noRot="1" noChangeAspect="1" noChangeArrowheads="1" noTextEdit="1"/>
          </p:cNvSpPr>
          <p:nvPr>
            <p:ph type="sldImg"/>
          </p:nvPr>
        </p:nvSpPr>
        <p:spPr>
          <a:xfrm>
            <a:off x="1200150" y="728663"/>
            <a:ext cx="4457700" cy="3343275"/>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026"/>
          <p:cNvSpPr>
            <a:spLocks noGrp="1" noRot="1" noChangeAspect="1" noChangeArrowheads="1" noTextEdit="1"/>
          </p:cNvSpPr>
          <p:nvPr>
            <p:ph type="sldImg"/>
          </p:nvPr>
        </p:nvSpPr>
        <p:spPr>
          <a:ln/>
        </p:spPr>
      </p:sp>
      <p:sp>
        <p:nvSpPr>
          <p:cNvPr id="30723" name="Rectangle 1027"/>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CA0FE4A-8DF7-40B4-A8FD-4DA674129A82}" type="datetimeFigureOut">
              <a:rPr lang="en-US" smtClean="0"/>
              <a:pPr/>
              <a:t>1/20/2013</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35E9B86-97BC-49BB-B711-D47D547DA6CE}"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CA0FE4A-8DF7-40B4-A8FD-4DA674129A82}" type="datetimeFigureOut">
              <a:rPr lang="en-US" smtClean="0"/>
              <a:pPr/>
              <a:t>1/20/2013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35E9B86-97BC-49BB-B711-D47D547DA6C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CA0FE4A-8DF7-40B4-A8FD-4DA674129A82}" type="datetimeFigureOut">
              <a:rPr lang="en-US" smtClean="0"/>
              <a:pPr/>
              <a:t>1/20/2013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35E9B86-97BC-49BB-B711-D47D547DA6CE}"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CA0FE4A-8DF7-40B4-A8FD-4DA674129A82}" type="datetimeFigureOut">
              <a:rPr lang="en-US" smtClean="0"/>
              <a:pPr/>
              <a:t>1/20/2013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35E9B86-97BC-49BB-B711-D47D547DA6CE}"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CA0FE4A-8DF7-40B4-A8FD-4DA674129A82}" type="datetimeFigureOut">
              <a:rPr lang="en-US" smtClean="0"/>
              <a:pPr/>
              <a:t>1/20/2013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35E9B86-97BC-49BB-B711-D47D547DA6CE}"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CA0FE4A-8DF7-40B4-A8FD-4DA674129A82}" type="datetimeFigureOut">
              <a:rPr lang="en-US" smtClean="0"/>
              <a:pPr/>
              <a:t>1/20/2013</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35E9B86-97BC-49BB-B711-D47D547DA6CE}"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CA0FE4A-8DF7-40B4-A8FD-4DA674129A82}" type="datetimeFigureOut">
              <a:rPr lang="en-US" smtClean="0"/>
              <a:pPr/>
              <a:t>1/20/2013</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B35E9B86-97BC-49BB-B711-D47D547DA6CE}"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DCA0FE4A-8DF7-40B4-A8FD-4DA674129A82}" type="datetimeFigureOut">
              <a:rPr lang="en-US" smtClean="0"/>
              <a:pPr/>
              <a:t>1/20/2013</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B35E9B86-97BC-49BB-B711-D47D547DA6CE}"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CA0FE4A-8DF7-40B4-A8FD-4DA674129A82}" type="datetimeFigureOut">
              <a:rPr lang="en-US" smtClean="0"/>
              <a:pPr/>
              <a:t>1/20/2013</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B35E9B86-97BC-49BB-B711-D47D547DA6C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CA0FE4A-8DF7-40B4-A8FD-4DA674129A82}" type="datetimeFigureOut">
              <a:rPr lang="en-US" smtClean="0"/>
              <a:pPr/>
              <a:t>1/20/2013</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35E9B86-97BC-49BB-B711-D47D547DA6CE}"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CA0FE4A-8DF7-40B4-A8FD-4DA674129A82}" type="datetimeFigureOut">
              <a:rPr lang="en-US" smtClean="0"/>
              <a:pPr/>
              <a:t>1/20/2013</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35E9B86-97BC-49BB-B711-D47D547DA6CE}"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CA0FE4A-8DF7-40B4-A8FD-4DA674129A82}" type="datetimeFigureOut">
              <a:rPr lang="en-US" smtClean="0"/>
              <a:pPr/>
              <a:t>1/20/2013</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35E9B86-97BC-49BB-B711-D47D547DA6C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www.choice.com.au/~/media/Images/Media/Consumer%20news/2012/Door%20knocking.ashx"/>
          <p:cNvPicPr>
            <a:picLocks noChangeAspect="1" noChangeArrowheads="1"/>
          </p:cNvPicPr>
          <p:nvPr/>
        </p:nvPicPr>
        <p:blipFill>
          <a:blip r:embed="rId2" cstate="print">
            <a:duotone>
              <a:schemeClr val="bg2">
                <a:shade val="45000"/>
                <a:satMod val="135000"/>
              </a:schemeClr>
              <a:prstClr val="white"/>
            </a:duotone>
          </a:blip>
          <a:srcRect/>
          <a:stretch>
            <a:fillRect/>
          </a:stretch>
        </p:blipFill>
        <p:spPr bwMode="auto">
          <a:xfrm>
            <a:off x="533400" y="457200"/>
            <a:ext cx="8001000" cy="4367607"/>
          </a:xfrm>
          <a:prstGeom prst="rect">
            <a:avLst/>
          </a:prstGeom>
          <a:noFill/>
        </p:spPr>
      </p:pic>
      <p:sp>
        <p:nvSpPr>
          <p:cNvPr id="2" name="Title 1"/>
          <p:cNvSpPr>
            <a:spLocks noGrp="1"/>
          </p:cNvSpPr>
          <p:nvPr>
            <p:ph type="ctrTitle"/>
          </p:nvPr>
        </p:nvSpPr>
        <p:spPr>
          <a:xfrm>
            <a:off x="609600" y="1219200"/>
            <a:ext cx="8001000" cy="1829761"/>
          </a:xfrm>
        </p:spPr>
        <p:txBody>
          <a:bodyPr>
            <a:noAutofit/>
          </a:bodyPr>
          <a:lstStyle/>
          <a:p>
            <a:pPr algn="l"/>
            <a:r>
              <a:rPr lang="en-US" sz="6000" dirty="0" smtClean="0"/>
              <a:t>When OSHA </a:t>
            </a:r>
            <a:br>
              <a:rPr lang="en-US" sz="6000" dirty="0" smtClean="0"/>
            </a:br>
            <a:r>
              <a:rPr lang="en-US" sz="6000" dirty="0" smtClean="0"/>
              <a:t>comes a’knockin . . .</a:t>
            </a:r>
            <a:endParaRPr lang="en-US" sz="6000" dirty="0"/>
          </a:p>
        </p:txBody>
      </p:sp>
      <p:sp>
        <p:nvSpPr>
          <p:cNvPr id="3" name="Subtitle 2"/>
          <p:cNvSpPr>
            <a:spLocks noGrp="1"/>
          </p:cNvSpPr>
          <p:nvPr>
            <p:ph type="subTitle" idx="1"/>
          </p:nvPr>
        </p:nvSpPr>
        <p:spPr/>
        <p:txBody>
          <a:bodyPr/>
          <a:lstStyle/>
          <a:p>
            <a:r>
              <a:rPr lang="en-US" sz="3200" dirty="0" smtClean="0"/>
              <a:t>Joe </a:t>
            </a:r>
            <a:r>
              <a:rPr lang="en-US" sz="3600" dirty="0" smtClean="0"/>
              <a:t>Bateman</a:t>
            </a:r>
            <a:endParaRPr lang="en-US" sz="3200" dirty="0" smtClean="0"/>
          </a:p>
          <a:p>
            <a:r>
              <a:rPr lang="en-US" sz="2800" dirty="0" smtClean="0"/>
              <a:t>ISRI Safety Outreach Manager</a:t>
            </a:r>
          </a:p>
        </p:txBody>
      </p:sp>
      <p:pic>
        <p:nvPicPr>
          <p:cNvPr id="19460" name="Picture 4" descr="http://t3.gstatic.com/images?q=tbn:ANd9GcS8OTpBqamHHBX0qRG-uFjBG5cXZlHO2PThAQwUrV5IyImEi9I9QQ"/>
          <p:cNvPicPr>
            <a:picLocks noChangeAspect="1" noChangeArrowheads="1"/>
          </p:cNvPicPr>
          <p:nvPr/>
        </p:nvPicPr>
        <p:blipFill>
          <a:blip r:embed="rId3" cstate="print"/>
          <a:srcRect/>
          <a:stretch>
            <a:fillRect/>
          </a:stretch>
        </p:blipFill>
        <p:spPr bwMode="auto">
          <a:xfrm>
            <a:off x="228600" y="5257800"/>
            <a:ext cx="2438400" cy="1481273"/>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1524000"/>
            <a:ext cx="8229600" cy="4525963"/>
          </a:xfrm>
        </p:spPr>
        <p:txBody>
          <a:bodyPr>
            <a:normAutofit fontScale="62500" lnSpcReduction="20000"/>
          </a:bodyPr>
          <a:lstStyle/>
          <a:p>
            <a:pPr>
              <a:buNone/>
            </a:pPr>
            <a:r>
              <a:rPr lang="en-US" sz="4400" b="1" u="sng" dirty="0" smtClean="0"/>
              <a:t>Failure to </a:t>
            </a:r>
            <a:r>
              <a:rPr lang="en-US" sz="4400" dirty="0" smtClean="0"/>
              <a:t>:</a:t>
            </a:r>
          </a:p>
          <a:p>
            <a:r>
              <a:rPr lang="en-US" sz="4400" dirty="0" smtClean="0"/>
              <a:t>R</a:t>
            </a:r>
            <a:r>
              <a:rPr lang="en-US" sz="4400" dirty="0" smtClean="0"/>
              <a:t>ecord </a:t>
            </a:r>
            <a:r>
              <a:rPr lang="en-US" sz="4400" dirty="0" smtClean="0"/>
              <a:t>injuries or illnesses on the OSHA 300 form.</a:t>
            </a:r>
          </a:p>
          <a:p>
            <a:r>
              <a:rPr lang="en-US" sz="4400" dirty="0" smtClean="0"/>
              <a:t>R</a:t>
            </a:r>
            <a:r>
              <a:rPr lang="en-US" sz="4400" dirty="0" smtClean="0"/>
              <a:t>ecord </a:t>
            </a:r>
            <a:r>
              <a:rPr lang="en-US" sz="4400" dirty="0" smtClean="0"/>
              <a:t>a case correctly</a:t>
            </a:r>
          </a:p>
          <a:p>
            <a:r>
              <a:rPr lang="en-US" sz="4400" dirty="0" smtClean="0"/>
              <a:t>A</a:t>
            </a:r>
            <a:r>
              <a:rPr lang="en-US" sz="4400" dirty="0" smtClean="0"/>
              <a:t>dequately </a:t>
            </a:r>
            <a:r>
              <a:rPr lang="en-US" sz="4400" dirty="0" smtClean="0"/>
              <a:t>describe the location </a:t>
            </a:r>
          </a:p>
          <a:p>
            <a:r>
              <a:rPr lang="en-US" sz="4400" dirty="0" smtClean="0"/>
              <a:t>P</a:t>
            </a:r>
            <a:r>
              <a:rPr lang="en-US" sz="4400" dirty="0" smtClean="0"/>
              <a:t>rovide </a:t>
            </a:r>
            <a:r>
              <a:rPr lang="en-US" sz="4400" dirty="0" smtClean="0"/>
              <a:t>a specific description</a:t>
            </a:r>
          </a:p>
          <a:p>
            <a:r>
              <a:rPr lang="en-US" sz="4400" dirty="0" smtClean="0"/>
              <a:t>E</a:t>
            </a:r>
            <a:r>
              <a:rPr lang="en-US" sz="4400" dirty="0" smtClean="0"/>
              <a:t>nter </a:t>
            </a:r>
            <a:r>
              <a:rPr lang="en-US" sz="4400" dirty="0" smtClean="0"/>
              <a:t>the correct number of calendar days </a:t>
            </a:r>
          </a:p>
          <a:p>
            <a:r>
              <a:rPr lang="en-US" sz="4400" dirty="0" smtClean="0"/>
              <a:t>N</a:t>
            </a:r>
            <a:r>
              <a:rPr lang="en-US" sz="4400" dirty="0" smtClean="0"/>
              <a:t>ot </a:t>
            </a:r>
            <a:r>
              <a:rPr lang="en-US" sz="4400" dirty="0" smtClean="0"/>
              <a:t>completing or not accurately completing the OSHA 301</a:t>
            </a:r>
          </a:p>
          <a:p>
            <a:r>
              <a:rPr lang="en-US" sz="4400" dirty="0" smtClean="0"/>
              <a:t>C</a:t>
            </a:r>
            <a:r>
              <a:rPr lang="en-US" sz="4400" dirty="0" smtClean="0"/>
              <a:t>omplete </a:t>
            </a:r>
            <a:r>
              <a:rPr lang="en-US" sz="4400" dirty="0" smtClean="0"/>
              <a:t>an OSHA 300A</a:t>
            </a:r>
          </a:p>
          <a:p>
            <a:r>
              <a:rPr lang="en-US" sz="4400" dirty="0" smtClean="0"/>
              <a:t>P</a:t>
            </a:r>
            <a:r>
              <a:rPr lang="en-US" sz="4400" dirty="0" smtClean="0"/>
              <a:t>rovide </a:t>
            </a:r>
            <a:r>
              <a:rPr lang="en-US" sz="4400" dirty="0" smtClean="0"/>
              <a:t>copies of records </a:t>
            </a:r>
          </a:p>
          <a:p>
            <a:endParaRPr lang="en-US" sz="4400" dirty="0" smtClean="0"/>
          </a:p>
          <a:p>
            <a:endParaRPr lang="en-US" sz="4000" dirty="0" smtClean="0"/>
          </a:p>
          <a:p>
            <a:endParaRPr lang="en-US" sz="4400" dirty="0"/>
          </a:p>
        </p:txBody>
      </p:sp>
      <p:sp>
        <p:nvSpPr>
          <p:cNvPr id="3" name="Title 2"/>
          <p:cNvSpPr>
            <a:spLocks noGrp="1"/>
          </p:cNvSpPr>
          <p:nvPr>
            <p:ph type="title"/>
          </p:nvPr>
        </p:nvSpPr>
        <p:spPr/>
        <p:txBody>
          <a:bodyPr>
            <a:noAutofit/>
          </a:bodyPr>
          <a:lstStyle/>
          <a:p>
            <a:r>
              <a:rPr lang="en-US" sz="3600" dirty="0" smtClean="0">
                <a:solidFill>
                  <a:schemeClr val="tx1"/>
                </a:solidFill>
              </a:rPr>
              <a:t>Example Recordkeeping Citations</a:t>
            </a:r>
            <a:endParaRPr lang="en-US" sz="3600"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1. Lockout</a:t>
            </a:r>
          </a:p>
          <a:p>
            <a:r>
              <a:rPr lang="en-US" dirty="0" smtClean="0"/>
              <a:t>2. Forklifts</a:t>
            </a:r>
          </a:p>
          <a:p>
            <a:r>
              <a:rPr lang="en-US" dirty="0" smtClean="0"/>
              <a:t>3. Electrical</a:t>
            </a:r>
          </a:p>
          <a:p>
            <a:r>
              <a:rPr lang="en-US" dirty="0" smtClean="0"/>
              <a:t>4. Machine Guarding</a:t>
            </a:r>
          </a:p>
          <a:p>
            <a:r>
              <a:rPr lang="en-US" dirty="0" smtClean="0"/>
              <a:t>5. Confined Spaces</a:t>
            </a:r>
          </a:p>
          <a:p>
            <a:r>
              <a:rPr lang="en-US" dirty="0" smtClean="0"/>
              <a:t>6. HazCom</a:t>
            </a:r>
          </a:p>
          <a:p>
            <a:r>
              <a:rPr lang="en-US" dirty="0" smtClean="0"/>
              <a:t>7. General Duty Clause</a:t>
            </a:r>
          </a:p>
          <a:p>
            <a:r>
              <a:rPr lang="en-US" dirty="0" smtClean="0"/>
              <a:t>8. Holes</a:t>
            </a:r>
          </a:p>
          <a:p>
            <a:r>
              <a:rPr lang="en-US" dirty="0" smtClean="0"/>
              <a:t>9. Electrical</a:t>
            </a:r>
          </a:p>
          <a:p>
            <a:r>
              <a:rPr lang="en-US" dirty="0" smtClean="0"/>
              <a:t>10. Lead</a:t>
            </a:r>
          </a:p>
          <a:p>
            <a:endParaRPr lang="en-US" dirty="0" smtClean="0"/>
          </a:p>
          <a:p>
            <a:endParaRPr lang="en-US" dirty="0"/>
          </a:p>
        </p:txBody>
      </p:sp>
      <p:sp>
        <p:nvSpPr>
          <p:cNvPr id="3" name="Title 2"/>
          <p:cNvSpPr>
            <a:spLocks noGrp="1"/>
          </p:cNvSpPr>
          <p:nvPr>
            <p:ph type="title"/>
          </p:nvPr>
        </p:nvSpPr>
        <p:spPr/>
        <p:txBody>
          <a:bodyPr/>
          <a:lstStyle/>
          <a:p>
            <a:r>
              <a:rPr lang="en-US" dirty="0" smtClean="0"/>
              <a:t>OSHA’s Most Cited Standards</a:t>
            </a:r>
            <a:endParaRPr lang="en-US" dirty="0"/>
          </a:p>
        </p:txBody>
      </p:sp>
      <p:pic>
        <p:nvPicPr>
          <p:cNvPr id="6146" name="Picture 2" descr="http://t1.gstatic.com/images?q=tbn:ANd9GcQ6gd7xCORmW4Zj4WLxu5dlVZlaoVZybxhk3vxnQcueHkcAXO2lkg"/>
          <p:cNvPicPr>
            <a:picLocks noChangeAspect="1" noChangeArrowheads="1"/>
          </p:cNvPicPr>
          <p:nvPr/>
        </p:nvPicPr>
        <p:blipFill>
          <a:blip r:embed="rId2" cstate="print"/>
          <a:srcRect/>
          <a:stretch>
            <a:fillRect/>
          </a:stretch>
        </p:blipFill>
        <p:spPr bwMode="auto">
          <a:xfrm>
            <a:off x="5486399" y="1524000"/>
            <a:ext cx="2833047" cy="403860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057400"/>
            <a:ext cx="8229600" cy="4525963"/>
          </a:xfrm>
        </p:spPr>
        <p:txBody>
          <a:bodyPr>
            <a:noAutofit/>
          </a:bodyPr>
          <a:lstStyle/>
          <a:p>
            <a:r>
              <a:rPr lang="en-US" sz="2400" dirty="0" smtClean="0"/>
              <a:t>The U.S. Department of Labor's Occupational Safety and Health Administration has cited metals recycler (name withheld) with 17 alleged health and safety violations, including allowing workers to exceed allowable exposure limits to lead and failing to require respirators to be worn. The citations carry total penalties of </a:t>
            </a:r>
            <a:r>
              <a:rPr lang="en-US" sz="4400" b="1" dirty="0" smtClean="0"/>
              <a:t>$135,850</a:t>
            </a:r>
            <a:r>
              <a:rPr lang="en-US" sz="2400" dirty="0" smtClean="0"/>
              <a:t>.</a:t>
            </a:r>
            <a:br>
              <a:rPr lang="en-US" sz="2400" dirty="0" smtClean="0"/>
            </a:br>
            <a:endParaRPr lang="en-US" sz="2400" dirty="0" smtClean="0"/>
          </a:p>
          <a:p>
            <a:endParaRPr lang="en-US" sz="2400" dirty="0"/>
          </a:p>
        </p:txBody>
      </p:sp>
      <p:sp>
        <p:nvSpPr>
          <p:cNvPr id="3" name="Title 2"/>
          <p:cNvSpPr>
            <a:spLocks noGrp="1"/>
          </p:cNvSpPr>
          <p:nvPr>
            <p:ph type="title"/>
          </p:nvPr>
        </p:nvSpPr>
        <p:spPr/>
        <p:txBody>
          <a:bodyPr>
            <a:normAutofit fontScale="90000"/>
          </a:bodyPr>
          <a:lstStyle/>
          <a:p>
            <a:r>
              <a:rPr lang="en-US" sz="6600" dirty="0" smtClean="0"/>
              <a:t>OSHA News Release</a:t>
            </a:r>
            <a:endParaRPr lang="en-US" sz="66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sz="4400" dirty="0" smtClean="0"/>
              <a:t>The U.S. Department of Labor's Occupational Safety and Health Administration has issued citations to (name withheld) for exposing workers to lead hazards at its site. Proposed penalties total </a:t>
            </a:r>
            <a:r>
              <a:rPr lang="en-US" sz="6400" b="1" dirty="0" smtClean="0"/>
              <a:t>$188,500</a:t>
            </a:r>
            <a:r>
              <a:rPr lang="en-US" sz="4400" dirty="0" smtClean="0"/>
              <a:t>.</a:t>
            </a:r>
            <a:br>
              <a:rPr lang="en-US" sz="4400" dirty="0" smtClean="0"/>
            </a:br>
            <a:endParaRPr lang="en-US" sz="4400" dirty="0"/>
          </a:p>
        </p:txBody>
      </p:sp>
      <p:sp>
        <p:nvSpPr>
          <p:cNvPr id="3" name="Title 2"/>
          <p:cNvSpPr>
            <a:spLocks noGrp="1"/>
          </p:cNvSpPr>
          <p:nvPr>
            <p:ph type="title"/>
          </p:nvPr>
        </p:nvSpPr>
        <p:spPr/>
        <p:txBody>
          <a:bodyPr>
            <a:normAutofit fontScale="90000"/>
          </a:bodyPr>
          <a:lstStyle/>
          <a:p>
            <a:r>
              <a:rPr lang="en-US" sz="6600" dirty="0" smtClean="0"/>
              <a:t>OSHA News Release</a:t>
            </a:r>
            <a:endParaRPr lang="en-US" sz="66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229600" cy="4525963"/>
          </a:xfrm>
        </p:spPr>
        <p:txBody>
          <a:bodyPr>
            <a:normAutofit/>
          </a:bodyPr>
          <a:lstStyle/>
          <a:p>
            <a:r>
              <a:rPr lang="en-US" sz="3200" dirty="0" smtClean="0"/>
              <a:t>Toxic form of chromium metal that is generally man-made</a:t>
            </a:r>
          </a:p>
          <a:p>
            <a:r>
              <a:rPr lang="en-US" sz="3200" dirty="0" smtClean="0"/>
              <a:t>Used in many industrial applications</a:t>
            </a:r>
            <a:br>
              <a:rPr lang="en-US" sz="3200" dirty="0" smtClean="0"/>
            </a:br>
            <a:r>
              <a:rPr lang="en-US" sz="3200" dirty="0" smtClean="0"/>
              <a:t>primarily for its anti-corrosive properties</a:t>
            </a:r>
          </a:p>
          <a:p>
            <a:r>
              <a:rPr lang="en-US" sz="3200" dirty="0" smtClean="0"/>
              <a:t>Can be created during certain “hot” work processes where the original form of chromium was not hexavalent</a:t>
            </a:r>
          </a:p>
          <a:p>
            <a:endParaRPr lang="en-US" sz="3200" dirty="0"/>
          </a:p>
        </p:txBody>
      </p:sp>
      <p:sp>
        <p:nvSpPr>
          <p:cNvPr id="3" name="Title 2"/>
          <p:cNvSpPr>
            <a:spLocks noGrp="1"/>
          </p:cNvSpPr>
          <p:nvPr>
            <p:ph type="title"/>
          </p:nvPr>
        </p:nvSpPr>
        <p:spPr/>
        <p:txBody>
          <a:bodyPr>
            <a:noAutofit/>
          </a:bodyPr>
          <a:lstStyle/>
          <a:p>
            <a:pPr algn="ctr"/>
            <a:r>
              <a:rPr lang="en-US" sz="4400" dirty="0" smtClean="0">
                <a:latin typeface="Verdana" pitchFamily="34" charset="0"/>
              </a:rPr>
              <a:t>What is</a:t>
            </a:r>
            <a:br>
              <a:rPr lang="en-US" sz="4400" dirty="0" smtClean="0">
                <a:latin typeface="Verdana" pitchFamily="34" charset="0"/>
              </a:rPr>
            </a:br>
            <a:r>
              <a:rPr lang="en-US" sz="4400" dirty="0" smtClean="0">
                <a:latin typeface="Verdana" pitchFamily="34" charset="0"/>
              </a:rPr>
              <a:t> Hexavalent Chromium?</a:t>
            </a:r>
            <a:endParaRPr lang="en-US" sz="4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sz="5400" dirty="0" smtClean="0"/>
          </a:p>
          <a:p>
            <a:r>
              <a:rPr lang="en-US" sz="5400" dirty="0" smtClean="0"/>
              <a:t>“I saved a guy $5,000 the other day.”</a:t>
            </a:r>
            <a:endParaRPr lang="en-US" sz="5400" dirty="0"/>
          </a:p>
        </p:txBody>
      </p:sp>
      <p:sp>
        <p:nvSpPr>
          <p:cNvPr id="3" name="Title 2"/>
          <p:cNvSpPr>
            <a:spLocks noGrp="1"/>
          </p:cNvSpPr>
          <p:nvPr>
            <p:ph type="title"/>
          </p:nvPr>
        </p:nvSpPr>
        <p:spPr/>
        <p:txBody>
          <a:bodyPr>
            <a:normAutofit/>
          </a:bodyPr>
          <a:lstStyle/>
          <a:p>
            <a:r>
              <a:rPr lang="en-US" sz="6600" dirty="0" smtClean="0"/>
              <a:t>A Success Story</a:t>
            </a:r>
            <a:endParaRPr lang="en-US" sz="66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sz="4800" dirty="0" smtClean="0"/>
          </a:p>
          <a:p>
            <a:r>
              <a:rPr lang="en-US" sz="4800" dirty="0" smtClean="0"/>
              <a:t>“I could have saved a guy $40,000 the other day.”</a:t>
            </a:r>
            <a:endParaRPr lang="en-US" sz="4800" dirty="0"/>
          </a:p>
        </p:txBody>
      </p:sp>
      <p:sp>
        <p:nvSpPr>
          <p:cNvPr id="3" name="Title 2"/>
          <p:cNvSpPr>
            <a:spLocks noGrp="1"/>
          </p:cNvSpPr>
          <p:nvPr>
            <p:ph type="title"/>
          </p:nvPr>
        </p:nvSpPr>
        <p:spPr/>
        <p:txBody>
          <a:bodyPr>
            <a:normAutofit/>
          </a:bodyPr>
          <a:lstStyle/>
          <a:p>
            <a:r>
              <a:rPr lang="en-US" sz="6600" dirty="0" smtClean="0"/>
              <a:t>A Sad Story</a:t>
            </a:r>
            <a:endParaRPr lang="en-US" sz="66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Combustible Dust reg coming.</a:t>
            </a:r>
          </a:p>
          <a:p>
            <a:r>
              <a:rPr lang="en-US" dirty="0" smtClean="0"/>
              <a:t>Ergonomics</a:t>
            </a:r>
          </a:p>
          <a:p>
            <a:r>
              <a:rPr lang="en-US" dirty="0" smtClean="0"/>
              <a:t>Bigger fines</a:t>
            </a:r>
          </a:p>
          <a:p>
            <a:r>
              <a:rPr lang="en-US" dirty="0" smtClean="0"/>
              <a:t>More bad publicity</a:t>
            </a:r>
          </a:p>
          <a:p>
            <a:endParaRPr lang="en-US" dirty="0" smtClean="0"/>
          </a:p>
          <a:p>
            <a:pPr>
              <a:buNone/>
            </a:pPr>
            <a:r>
              <a:rPr lang="en-US" sz="3200" b="1" dirty="0" smtClean="0">
                <a:latin typeface="CatholicSchoolGirls Intl BB" pitchFamily="2" charset="0"/>
                <a:ea typeface="CatholicSchoolGirls Intl BB" pitchFamily="2" charset="0"/>
              </a:rPr>
              <a:t>		</a:t>
            </a:r>
            <a:r>
              <a:rPr lang="en-US" sz="2600" b="1" dirty="0" smtClean="0">
                <a:latin typeface="Lucida Handwriting" pitchFamily="66" charset="0"/>
                <a:ea typeface="CatholicSchoolGirls Intl BB" pitchFamily="2" charset="0"/>
              </a:rPr>
              <a:t>“Pray for the dead </a:t>
            </a:r>
          </a:p>
          <a:p>
            <a:pPr>
              <a:buNone/>
            </a:pPr>
            <a:r>
              <a:rPr lang="en-US" sz="2600" b="1" dirty="0" smtClean="0">
                <a:latin typeface="Lucida Handwriting" pitchFamily="66" charset="0"/>
                <a:ea typeface="CatholicSchoolGirls Intl BB" pitchFamily="2" charset="0"/>
              </a:rPr>
              <a:t> 		 and fight like hell </a:t>
            </a:r>
          </a:p>
          <a:p>
            <a:pPr>
              <a:buNone/>
            </a:pPr>
            <a:r>
              <a:rPr lang="en-US" sz="2600" b="1" dirty="0" smtClean="0">
                <a:latin typeface="Lucida Handwriting" pitchFamily="66" charset="0"/>
                <a:ea typeface="CatholicSchoolGirls Intl BB" pitchFamily="2" charset="0"/>
              </a:rPr>
              <a:t>  		   for the living.”</a:t>
            </a:r>
          </a:p>
          <a:p>
            <a:pPr>
              <a:buNone/>
            </a:pPr>
            <a:r>
              <a:rPr lang="en-US" sz="2600" b="1" dirty="0" smtClean="0">
                <a:latin typeface="Lucida Handwriting" pitchFamily="66" charset="0"/>
                <a:ea typeface="CatholicSchoolGirls Intl BB" pitchFamily="2" charset="0"/>
              </a:rPr>
              <a:t>			</a:t>
            </a:r>
            <a:r>
              <a:rPr lang="en-US" sz="1900" b="1" dirty="0" smtClean="0">
                <a:latin typeface="Lucida Handwriting" pitchFamily="66" charset="0"/>
                <a:ea typeface="CatholicSchoolGirls Intl BB" pitchFamily="2" charset="0"/>
              </a:rPr>
              <a:t>--Mother Jones</a:t>
            </a:r>
            <a:endParaRPr lang="en-US" sz="2600" b="1" dirty="0">
              <a:latin typeface="Lucida Handwriting" pitchFamily="66" charset="0"/>
              <a:ea typeface="CatholicSchoolGirls Intl BB" pitchFamily="2" charset="0"/>
            </a:endParaRPr>
          </a:p>
        </p:txBody>
      </p:sp>
      <p:sp>
        <p:nvSpPr>
          <p:cNvPr id="3" name="Title 2"/>
          <p:cNvSpPr>
            <a:spLocks noGrp="1"/>
          </p:cNvSpPr>
          <p:nvPr>
            <p:ph type="title"/>
          </p:nvPr>
        </p:nvSpPr>
        <p:spPr/>
        <p:txBody>
          <a:bodyPr/>
          <a:lstStyle/>
          <a:p>
            <a:r>
              <a:rPr lang="en-US" dirty="0" smtClean="0"/>
              <a:t>The Future of OSHA</a:t>
            </a:r>
            <a:endParaRPr lang="en-US" dirty="0"/>
          </a:p>
        </p:txBody>
      </p:sp>
      <p:pic>
        <p:nvPicPr>
          <p:cNvPr id="21506" name="Picture 2" descr="http://www.renabranstengallery.com/Images/JPEGs/Garcia_MotherJones.jpg"/>
          <p:cNvPicPr>
            <a:picLocks noChangeAspect="1" noChangeArrowheads="1"/>
          </p:cNvPicPr>
          <p:nvPr/>
        </p:nvPicPr>
        <p:blipFill>
          <a:blip r:embed="rId2" cstate="print"/>
          <a:srcRect/>
          <a:stretch>
            <a:fillRect/>
          </a:stretch>
        </p:blipFill>
        <p:spPr bwMode="auto">
          <a:xfrm>
            <a:off x="6096000" y="3810000"/>
            <a:ext cx="2130517" cy="2781733"/>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1524000"/>
            <a:ext cx="8229600" cy="4525963"/>
          </a:xfrm>
        </p:spPr>
        <p:txBody>
          <a:bodyPr>
            <a:normAutofit/>
          </a:bodyPr>
          <a:lstStyle/>
          <a:p>
            <a:endParaRPr lang="en-US" sz="5400" dirty="0" smtClean="0"/>
          </a:p>
          <a:p>
            <a:r>
              <a:rPr lang="en-US" sz="5400" dirty="0" smtClean="0"/>
              <a:t>Joe Bateman</a:t>
            </a:r>
          </a:p>
          <a:p>
            <a:r>
              <a:rPr lang="en-US" sz="5400" dirty="0" smtClean="0"/>
              <a:t>202-716-3702</a:t>
            </a:r>
          </a:p>
          <a:p>
            <a:r>
              <a:rPr lang="en-US" sz="5400" dirty="0" smtClean="0"/>
              <a:t>joebateman@isri.org</a:t>
            </a:r>
            <a:endParaRPr lang="en-US" sz="5400" dirty="0"/>
          </a:p>
        </p:txBody>
      </p:sp>
      <p:sp>
        <p:nvSpPr>
          <p:cNvPr id="3" name="Title 2"/>
          <p:cNvSpPr>
            <a:spLocks noGrp="1"/>
          </p:cNvSpPr>
          <p:nvPr>
            <p:ph type="title"/>
          </p:nvPr>
        </p:nvSpPr>
        <p:spPr/>
        <p:txBody>
          <a:bodyPr>
            <a:noAutofit/>
          </a:bodyPr>
          <a:lstStyle/>
          <a:p>
            <a:r>
              <a:rPr lang="en-US" sz="8000" dirty="0" smtClean="0"/>
              <a:t>Questions?	</a:t>
            </a:r>
            <a:endParaRPr lang="en-US" sz="8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dirty="0" smtClean="0"/>
              <a:t>What will bring them?</a:t>
            </a:r>
          </a:p>
          <a:p>
            <a:pPr lvl="1"/>
            <a:r>
              <a:rPr lang="en-US" sz="3200" dirty="0" smtClean="0"/>
              <a:t>Complaint</a:t>
            </a:r>
          </a:p>
          <a:p>
            <a:pPr lvl="1"/>
            <a:r>
              <a:rPr lang="en-US" sz="3200" dirty="0" smtClean="0"/>
              <a:t>Random</a:t>
            </a:r>
          </a:p>
          <a:p>
            <a:pPr lvl="1"/>
            <a:r>
              <a:rPr lang="en-US" sz="3200" dirty="0" smtClean="0"/>
              <a:t>Death/Catastrophe</a:t>
            </a:r>
          </a:p>
          <a:p>
            <a:pPr lvl="1"/>
            <a:r>
              <a:rPr lang="en-US" sz="3200" dirty="0" smtClean="0"/>
              <a:t>Media</a:t>
            </a:r>
          </a:p>
          <a:p>
            <a:pPr lvl="1"/>
            <a:r>
              <a:rPr lang="en-US" sz="3200" dirty="0" smtClean="0"/>
              <a:t>Emphasis Program</a:t>
            </a:r>
          </a:p>
          <a:p>
            <a:pPr lvl="1"/>
            <a:r>
              <a:rPr lang="en-US" sz="3200" dirty="0" smtClean="0"/>
              <a:t>Drive By</a:t>
            </a:r>
          </a:p>
          <a:p>
            <a:pPr lvl="1"/>
            <a:endParaRPr lang="en-US" sz="3200" dirty="0" smtClean="0"/>
          </a:p>
        </p:txBody>
      </p:sp>
      <p:sp>
        <p:nvSpPr>
          <p:cNvPr id="3" name="Title 2"/>
          <p:cNvSpPr>
            <a:spLocks noGrp="1"/>
          </p:cNvSpPr>
          <p:nvPr>
            <p:ph type="title"/>
          </p:nvPr>
        </p:nvSpPr>
        <p:spPr/>
        <p:txBody>
          <a:bodyPr>
            <a:normAutofit/>
          </a:bodyPr>
          <a:lstStyle/>
          <a:p>
            <a:r>
              <a:rPr lang="en-US" sz="4400" dirty="0" smtClean="0"/>
              <a:t>OSHA Inspections</a:t>
            </a:r>
            <a:endParaRPr lang="en-US" sz="4400" dirty="0"/>
          </a:p>
        </p:txBody>
      </p:sp>
      <p:pic>
        <p:nvPicPr>
          <p:cNvPr id="5122" name="Picture 2" descr="http://t2.gstatic.com/images?q=tbn:ANd9GcTrsfv2ct8W1LVFQr-GsPCAg-L6UfASwwOifr7Vfu00anF27iw5"/>
          <p:cNvPicPr>
            <a:picLocks noChangeAspect="1" noChangeArrowheads="1"/>
          </p:cNvPicPr>
          <p:nvPr/>
        </p:nvPicPr>
        <p:blipFill>
          <a:blip r:embed="rId2" cstate="print"/>
          <a:srcRect/>
          <a:stretch>
            <a:fillRect/>
          </a:stretch>
        </p:blipFill>
        <p:spPr bwMode="auto">
          <a:xfrm>
            <a:off x="6477000" y="685800"/>
            <a:ext cx="1972235" cy="36576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38400" y="2743200"/>
            <a:ext cx="8229600" cy="4525963"/>
          </a:xfrm>
        </p:spPr>
        <p:txBody>
          <a:bodyPr>
            <a:normAutofit/>
          </a:bodyPr>
          <a:lstStyle/>
          <a:p>
            <a:r>
              <a:rPr lang="en-US" sz="4000" dirty="0" smtClean="0"/>
              <a:t>Demolition</a:t>
            </a:r>
          </a:p>
          <a:p>
            <a:r>
              <a:rPr lang="en-US" sz="4000" dirty="0" smtClean="0"/>
              <a:t>Metal Fabrication</a:t>
            </a:r>
          </a:p>
          <a:p>
            <a:r>
              <a:rPr lang="en-US" sz="4000" dirty="0" smtClean="0"/>
              <a:t>Noise</a:t>
            </a:r>
          </a:p>
          <a:p>
            <a:r>
              <a:rPr lang="en-US" sz="4000" dirty="0" smtClean="0"/>
              <a:t>Fall Hazards</a:t>
            </a:r>
          </a:p>
          <a:p>
            <a:r>
              <a:rPr lang="en-US" sz="4000" dirty="0" smtClean="0"/>
              <a:t>Heat Illness</a:t>
            </a:r>
            <a:endParaRPr lang="en-US" sz="4000" dirty="0"/>
          </a:p>
        </p:txBody>
      </p:sp>
      <p:sp>
        <p:nvSpPr>
          <p:cNvPr id="3" name="Title 2"/>
          <p:cNvSpPr>
            <a:spLocks noGrp="1"/>
          </p:cNvSpPr>
          <p:nvPr>
            <p:ph type="title"/>
          </p:nvPr>
        </p:nvSpPr>
        <p:spPr>
          <a:xfrm>
            <a:off x="762000" y="838200"/>
            <a:ext cx="8229600" cy="1143000"/>
          </a:xfrm>
        </p:spPr>
        <p:txBody>
          <a:bodyPr>
            <a:noAutofit/>
          </a:bodyPr>
          <a:lstStyle/>
          <a:p>
            <a:r>
              <a:rPr lang="en-US" sz="4400" dirty="0" smtClean="0"/>
              <a:t>OSHA Region VI </a:t>
            </a:r>
            <a:br>
              <a:rPr lang="en-US" sz="4400" dirty="0" smtClean="0"/>
            </a:br>
            <a:r>
              <a:rPr lang="en-US" sz="2800" dirty="0" smtClean="0"/>
              <a:t>(AR, LA, NM, OK, TX)</a:t>
            </a:r>
            <a:r>
              <a:rPr lang="en-US" sz="3600" dirty="0" smtClean="0"/>
              <a:t/>
            </a:r>
            <a:br>
              <a:rPr lang="en-US" sz="3600" dirty="0" smtClean="0"/>
            </a:br>
            <a:r>
              <a:rPr lang="en-US" sz="4400" dirty="0" smtClean="0"/>
              <a:t>Emphasis Programs:</a:t>
            </a:r>
            <a:endParaRPr lang="en-US" sz="4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4400" dirty="0" smtClean="0"/>
              <a:t>Be Respectful</a:t>
            </a:r>
          </a:p>
          <a:p>
            <a:r>
              <a:rPr lang="en-US" sz="4400" dirty="0" smtClean="0"/>
              <a:t>Credentials</a:t>
            </a:r>
            <a:endParaRPr lang="en-US" sz="4400" dirty="0" smtClean="0"/>
          </a:p>
          <a:p>
            <a:r>
              <a:rPr lang="en-US" sz="4400" dirty="0" smtClean="0"/>
              <a:t>Opening Conference</a:t>
            </a:r>
          </a:p>
          <a:p>
            <a:r>
              <a:rPr lang="en-US" sz="4400" dirty="0" smtClean="0"/>
              <a:t>4 Hours to produce people or records.</a:t>
            </a:r>
          </a:p>
          <a:p>
            <a:r>
              <a:rPr lang="en-US" sz="4400" dirty="0" smtClean="0"/>
              <a:t>Know where your records are.</a:t>
            </a:r>
            <a:endParaRPr lang="en-US" sz="4400" dirty="0"/>
          </a:p>
        </p:txBody>
      </p:sp>
      <p:sp>
        <p:nvSpPr>
          <p:cNvPr id="3" name="Title 2"/>
          <p:cNvSpPr>
            <a:spLocks noGrp="1"/>
          </p:cNvSpPr>
          <p:nvPr>
            <p:ph type="title"/>
          </p:nvPr>
        </p:nvSpPr>
        <p:spPr/>
        <p:txBody>
          <a:bodyPr>
            <a:normAutofit/>
          </a:bodyPr>
          <a:lstStyle/>
          <a:p>
            <a:r>
              <a:rPr lang="en-US" sz="6600" dirty="0" smtClean="0"/>
              <a:t>Introduction </a:t>
            </a:r>
            <a:endParaRPr lang="en-US" sz="6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4400" dirty="0" smtClean="0"/>
              <a:t>Limit </a:t>
            </a:r>
            <a:r>
              <a:rPr lang="en-US" sz="4400" dirty="0" smtClean="0"/>
              <a:t>scope</a:t>
            </a:r>
            <a:endParaRPr lang="en-US" sz="4400" dirty="0" smtClean="0"/>
          </a:p>
          <a:p>
            <a:r>
              <a:rPr lang="en-US" sz="4400" dirty="0" smtClean="0"/>
              <a:t>“Code Blue”</a:t>
            </a:r>
            <a:endParaRPr lang="en-US" sz="4400" dirty="0" smtClean="0"/>
          </a:p>
          <a:p>
            <a:r>
              <a:rPr lang="en-US" sz="4400" dirty="0" smtClean="0"/>
              <a:t>Pictures</a:t>
            </a:r>
          </a:p>
          <a:p>
            <a:r>
              <a:rPr lang="en-US" sz="4400" dirty="0" smtClean="0"/>
              <a:t>Right to interview employees privately</a:t>
            </a:r>
          </a:p>
          <a:p>
            <a:r>
              <a:rPr lang="en-US" sz="4400" dirty="0" smtClean="0"/>
              <a:t>“Plain View” </a:t>
            </a:r>
            <a:r>
              <a:rPr lang="en-US" sz="4400" dirty="0" smtClean="0"/>
              <a:t>hazard is fair game</a:t>
            </a:r>
          </a:p>
          <a:p>
            <a:r>
              <a:rPr lang="en-US" sz="4400" dirty="0" smtClean="0"/>
              <a:t>Air sampling</a:t>
            </a:r>
            <a:endParaRPr lang="en-US" sz="4400" dirty="0"/>
          </a:p>
        </p:txBody>
      </p:sp>
      <p:sp>
        <p:nvSpPr>
          <p:cNvPr id="3" name="Title 2"/>
          <p:cNvSpPr>
            <a:spLocks noGrp="1"/>
          </p:cNvSpPr>
          <p:nvPr>
            <p:ph type="title"/>
          </p:nvPr>
        </p:nvSpPr>
        <p:spPr/>
        <p:txBody>
          <a:bodyPr>
            <a:normAutofit/>
          </a:bodyPr>
          <a:lstStyle/>
          <a:p>
            <a:r>
              <a:rPr lang="en-US" sz="6600" dirty="0" smtClean="0"/>
              <a:t>Walk Through</a:t>
            </a:r>
            <a:endParaRPr lang="en-US" sz="6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9170" name="Rectangle 2"/>
          <p:cNvSpPr>
            <a:spLocks noGrp="1" noChangeArrowheads="1"/>
          </p:cNvSpPr>
          <p:nvPr>
            <p:ph type="title"/>
          </p:nvPr>
        </p:nvSpPr>
        <p:spPr>
          <a:xfrm>
            <a:off x="457200" y="762000"/>
            <a:ext cx="8229600" cy="1143000"/>
          </a:xfrm>
        </p:spPr>
        <p:txBody>
          <a:bodyPr>
            <a:noAutofit/>
          </a:bodyPr>
          <a:lstStyle/>
          <a:p>
            <a:pPr algn="ctr">
              <a:defRPr/>
            </a:pPr>
            <a:r>
              <a:rPr lang="en-US" sz="5400" dirty="0" smtClean="0">
                <a:solidFill>
                  <a:srgbClr val="FF0066"/>
                </a:solidFill>
                <a:effectLst>
                  <a:outerShdw blurRad="38100" dist="38100" dir="2700000" algn="tl">
                    <a:srgbClr val="C0C0C0"/>
                  </a:outerShdw>
                </a:effectLst>
              </a:rPr>
              <a:t/>
            </a:r>
            <a:br>
              <a:rPr lang="en-US" sz="5400" dirty="0" smtClean="0">
                <a:solidFill>
                  <a:srgbClr val="FF0066"/>
                </a:solidFill>
                <a:effectLst>
                  <a:outerShdw blurRad="38100" dist="38100" dir="2700000" algn="tl">
                    <a:srgbClr val="C0C0C0"/>
                  </a:outerShdw>
                </a:effectLst>
              </a:rPr>
            </a:br>
            <a:r>
              <a:rPr lang="en-US" sz="6000" dirty="0" smtClean="0">
                <a:solidFill>
                  <a:schemeClr val="tx1"/>
                </a:solidFill>
                <a:effectLst>
                  <a:outerShdw blurRad="38100" dist="38100" dir="2700000" algn="tl">
                    <a:srgbClr val="C0C0C0"/>
                  </a:outerShdw>
                </a:effectLst>
              </a:rPr>
              <a:t>Closing Conference </a:t>
            </a:r>
            <a:r>
              <a:rPr lang="en-US" sz="5400" dirty="0" smtClean="0">
                <a:solidFill>
                  <a:srgbClr val="FF0066"/>
                </a:solidFill>
                <a:effectLst>
                  <a:outerShdw blurRad="38100" dist="38100" dir="2700000" algn="tl">
                    <a:srgbClr val="C0C0C0"/>
                  </a:outerShdw>
                </a:effectLst>
              </a:rPr>
              <a:t/>
            </a:r>
            <a:br>
              <a:rPr lang="en-US" sz="5400" dirty="0" smtClean="0">
                <a:solidFill>
                  <a:srgbClr val="FF0066"/>
                </a:solidFill>
                <a:effectLst>
                  <a:outerShdw blurRad="38100" dist="38100" dir="2700000" algn="tl">
                    <a:srgbClr val="C0C0C0"/>
                  </a:outerShdw>
                </a:effectLst>
              </a:rPr>
            </a:br>
            <a:r>
              <a:rPr lang="en-US" sz="5400" dirty="0" smtClean="0">
                <a:solidFill>
                  <a:srgbClr val="FF0066"/>
                </a:solidFill>
                <a:effectLst>
                  <a:outerShdw blurRad="38100" dist="38100" dir="2700000" algn="tl">
                    <a:srgbClr val="C0C0C0"/>
                  </a:outerShdw>
                </a:effectLst>
              </a:rPr>
              <a:t/>
            </a:r>
            <a:br>
              <a:rPr lang="en-US" sz="5400" dirty="0" smtClean="0">
                <a:solidFill>
                  <a:srgbClr val="FF0066"/>
                </a:solidFill>
                <a:effectLst>
                  <a:outerShdw blurRad="38100" dist="38100" dir="2700000" algn="tl">
                    <a:srgbClr val="C0C0C0"/>
                  </a:outerShdw>
                </a:effectLst>
              </a:rPr>
            </a:br>
            <a:endParaRPr lang="en-US" sz="5400" dirty="0" smtClean="0">
              <a:solidFill>
                <a:srgbClr val="FF0066"/>
              </a:solidFill>
              <a:effectLst>
                <a:outerShdw blurRad="38100" dist="38100" dir="2700000" algn="tl">
                  <a:srgbClr val="C0C0C0"/>
                </a:outerShdw>
              </a:effectLst>
            </a:endParaRPr>
          </a:p>
        </p:txBody>
      </p:sp>
      <p:sp>
        <p:nvSpPr>
          <p:cNvPr id="1159171" name="Text Box 3"/>
          <p:cNvSpPr txBox="1">
            <a:spLocks noChangeArrowheads="1"/>
          </p:cNvSpPr>
          <p:nvPr/>
        </p:nvSpPr>
        <p:spPr bwMode="auto">
          <a:xfrm>
            <a:off x="381000" y="1752600"/>
            <a:ext cx="8610600" cy="4832092"/>
          </a:xfrm>
          <a:prstGeom prst="rect">
            <a:avLst/>
          </a:prstGeom>
          <a:noFill/>
          <a:ln w="9525">
            <a:noFill/>
            <a:miter lim="800000"/>
            <a:headEnd/>
            <a:tailEnd/>
          </a:ln>
        </p:spPr>
        <p:txBody>
          <a:bodyPr wrap="square">
            <a:spAutoFit/>
          </a:bodyPr>
          <a:lstStyle/>
          <a:p>
            <a:pPr marL="285750" indent="-285750" algn="l">
              <a:buClr>
                <a:schemeClr val="tx2"/>
              </a:buClr>
              <a:buSzPct val="70000"/>
              <a:buFont typeface="Wingdings" pitchFamily="2" charset="2"/>
              <a:buChar char="Ø"/>
            </a:pPr>
            <a:r>
              <a:rPr lang="en-US" sz="4000" b="0" dirty="0" smtClean="0">
                <a:latin typeface="Arial" pitchFamily="34" charset="0"/>
              </a:rPr>
              <a:t>Discuss issues, take </a:t>
            </a:r>
            <a:r>
              <a:rPr lang="en-US" sz="4000" b="0" dirty="0">
                <a:latin typeface="Arial" pitchFamily="34" charset="0"/>
              </a:rPr>
              <a:t>notes</a:t>
            </a:r>
          </a:p>
          <a:p>
            <a:pPr marL="285750" indent="-285750" algn="l">
              <a:buClr>
                <a:schemeClr val="tx2"/>
              </a:buClr>
              <a:buSzPct val="70000"/>
              <a:buFont typeface="Wingdings" pitchFamily="2" charset="2"/>
              <a:buChar char="Ø"/>
            </a:pPr>
            <a:r>
              <a:rPr lang="en-US" sz="4000" b="0" dirty="0">
                <a:latin typeface="Arial" pitchFamily="34" charset="0"/>
              </a:rPr>
              <a:t>Present</a:t>
            </a:r>
            <a:r>
              <a:rPr lang="en-US" sz="2800" dirty="0">
                <a:latin typeface="Arial" pitchFamily="34" charset="0"/>
              </a:rPr>
              <a:t> </a:t>
            </a:r>
            <a:r>
              <a:rPr lang="en-US" sz="4000" b="0" dirty="0" smtClean="0">
                <a:latin typeface="Arial" pitchFamily="34" charset="0"/>
              </a:rPr>
              <a:t>compliance-related </a:t>
            </a:r>
            <a:r>
              <a:rPr lang="en-US" sz="4000" b="0" dirty="0">
                <a:latin typeface="Arial" pitchFamily="34" charset="0"/>
              </a:rPr>
              <a:t>documentation</a:t>
            </a:r>
          </a:p>
          <a:p>
            <a:pPr marL="285750" indent="-285750" algn="l">
              <a:buClr>
                <a:schemeClr val="tx2"/>
              </a:buClr>
              <a:buSzPct val="70000"/>
              <a:buFont typeface="Wingdings" pitchFamily="2" charset="2"/>
              <a:buChar char="Ø"/>
            </a:pPr>
            <a:r>
              <a:rPr lang="en-US" sz="4000" b="0" dirty="0">
                <a:latin typeface="Arial" pitchFamily="34" charset="0"/>
              </a:rPr>
              <a:t>Follow company protocol </a:t>
            </a:r>
            <a:r>
              <a:rPr lang="en-US" sz="4000" b="0" dirty="0" smtClean="0">
                <a:latin typeface="Arial" pitchFamily="34" charset="0"/>
              </a:rPr>
              <a:t>re: legal </a:t>
            </a:r>
            <a:r>
              <a:rPr lang="en-US" sz="4000" b="0" dirty="0">
                <a:latin typeface="Arial" pitchFamily="34" charset="0"/>
              </a:rPr>
              <a:t>counsel</a:t>
            </a:r>
          </a:p>
          <a:p>
            <a:pPr marL="285750" indent="-285750" algn="l">
              <a:buClr>
                <a:schemeClr val="tx2"/>
              </a:buClr>
              <a:buSzPct val="70000"/>
              <a:buFont typeface="Wingdings" pitchFamily="2" charset="2"/>
              <a:buChar char="Ø"/>
            </a:pPr>
            <a:r>
              <a:rPr lang="en-US" sz="4000" b="0" dirty="0">
                <a:latin typeface="Arial" pitchFamily="34" charset="0"/>
              </a:rPr>
              <a:t>Attorney/Client </a:t>
            </a:r>
            <a:r>
              <a:rPr lang="en-US" sz="4000" b="0" dirty="0" smtClean="0">
                <a:latin typeface="Arial" pitchFamily="34" charset="0"/>
              </a:rPr>
              <a:t>privilege</a:t>
            </a:r>
            <a:endParaRPr lang="en-US" sz="4000" b="0" dirty="0">
              <a:latin typeface="Arial" pitchFamily="34" charset="0"/>
            </a:endParaRPr>
          </a:p>
          <a:p>
            <a:pPr marL="285750" indent="-285750" algn="l">
              <a:buClr>
                <a:schemeClr val="tx2"/>
              </a:buClr>
              <a:buSzPct val="70000"/>
              <a:buFont typeface="Wingdings" pitchFamily="2" charset="2"/>
              <a:buNone/>
            </a:pPr>
            <a:endParaRPr lang="en-US" sz="2800" dirty="0">
              <a:latin typeface="Arial" pitchFamily="34" charset="0"/>
            </a:endParaRPr>
          </a:p>
          <a:p>
            <a:pPr marL="628650" lvl="1" indent="-228600" algn="l">
              <a:buClr>
                <a:schemeClr val="tx2"/>
              </a:buClr>
              <a:buSzPct val="70000"/>
              <a:buFont typeface="Wingdings" pitchFamily="2" charset="2"/>
              <a:buNone/>
            </a:pPr>
            <a:r>
              <a:rPr lang="en-US" sz="4000" b="0" dirty="0">
                <a:latin typeface="Arial" pitchFamily="34"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1000"/>
                                  </p:stCondLst>
                                  <p:childTnLst>
                                    <p:set>
                                      <p:cBhvr>
                                        <p:cTn id="6" dur="1" fill="hold">
                                          <p:stCondLst>
                                            <p:cond delay="0"/>
                                          </p:stCondLst>
                                        </p:cTn>
                                        <p:tgtEl>
                                          <p:spTgt spid="1159171"/>
                                        </p:tgtEl>
                                        <p:attrNameLst>
                                          <p:attrName>style.visibility</p:attrName>
                                        </p:attrNameLst>
                                      </p:cBhvr>
                                      <p:to>
                                        <p:strVal val="visible"/>
                                      </p:to>
                                    </p:set>
                                    <p:anim calcmode="lin" valueType="num">
                                      <p:cBhvr additive="base">
                                        <p:cTn id="7" dur="500" fill="hold"/>
                                        <p:tgtEl>
                                          <p:spTgt spid="1159171"/>
                                        </p:tgtEl>
                                        <p:attrNameLst>
                                          <p:attrName>ppt_x</p:attrName>
                                        </p:attrNameLst>
                                      </p:cBhvr>
                                      <p:tavLst>
                                        <p:tav tm="0">
                                          <p:val>
                                            <p:strVal val="0-#ppt_w/2"/>
                                          </p:val>
                                        </p:tav>
                                        <p:tav tm="100000">
                                          <p:val>
                                            <p:strVal val="#ppt_x"/>
                                          </p:val>
                                        </p:tav>
                                      </p:tavLst>
                                    </p:anim>
                                    <p:anim calcmode="lin" valueType="num">
                                      <p:cBhvr additive="base">
                                        <p:cTn id="8" dur="500" fill="hold"/>
                                        <p:tgtEl>
                                          <p:spTgt spid="115917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9171"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2"/>
          <p:cNvGrpSpPr>
            <a:grpSpLocks/>
          </p:cNvGrpSpPr>
          <p:nvPr/>
        </p:nvGrpSpPr>
        <p:grpSpPr bwMode="auto">
          <a:xfrm>
            <a:off x="7938" y="6605588"/>
            <a:ext cx="25400" cy="26987"/>
            <a:chOff x="5" y="4309"/>
            <a:chExt cx="16" cy="16"/>
          </a:xfrm>
        </p:grpSpPr>
        <p:sp>
          <p:nvSpPr>
            <p:cNvPr id="13320" name="AutoShape 3"/>
            <p:cNvSpPr>
              <a:spLocks noChangeArrowheads="1"/>
            </p:cNvSpPr>
            <p:nvPr/>
          </p:nvSpPr>
          <p:spPr bwMode="auto">
            <a:xfrm>
              <a:off x="5" y="4309"/>
              <a:ext cx="16" cy="16"/>
            </a:xfrm>
            <a:prstGeom prst="roundRect">
              <a:avLst>
                <a:gd name="adj" fmla="val 12495"/>
              </a:avLst>
            </a:prstGeom>
            <a:noFill/>
            <a:ln w="9525">
              <a:noFill/>
              <a:round/>
              <a:headEnd/>
              <a:tailEnd/>
            </a:ln>
          </p:spPr>
          <p:txBody>
            <a:bodyPr wrap="none" anchor="ctr"/>
            <a:lstStyle/>
            <a:p>
              <a:endParaRPr lang="en-US" dirty="0"/>
            </a:p>
          </p:txBody>
        </p:sp>
        <p:sp>
          <p:nvSpPr>
            <p:cNvPr id="13321" name="AutoShape 4"/>
            <p:cNvSpPr>
              <a:spLocks noChangeArrowheads="1"/>
            </p:cNvSpPr>
            <p:nvPr/>
          </p:nvSpPr>
          <p:spPr bwMode="auto">
            <a:xfrm>
              <a:off x="5" y="4309"/>
              <a:ext cx="16" cy="16"/>
            </a:xfrm>
            <a:prstGeom prst="roundRect">
              <a:avLst>
                <a:gd name="adj" fmla="val 12495"/>
              </a:avLst>
            </a:prstGeom>
            <a:noFill/>
            <a:ln w="9525">
              <a:noFill/>
              <a:round/>
              <a:headEnd/>
              <a:tailEnd/>
            </a:ln>
          </p:spPr>
          <p:txBody>
            <a:bodyPr wrap="none" anchor="ctr"/>
            <a:lstStyle/>
            <a:p>
              <a:endParaRPr lang="en-US" dirty="0"/>
            </a:p>
          </p:txBody>
        </p:sp>
      </p:grpSp>
      <p:grpSp>
        <p:nvGrpSpPr>
          <p:cNvPr id="3" name="Group 5"/>
          <p:cNvGrpSpPr>
            <a:grpSpLocks/>
          </p:cNvGrpSpPr>
          <p:nvPr/>
        </p:nvGrpSpPr>
        <p:grpSpPr bwMode="auto">
          <a:xfrm>
            <a:off x="7938" y="6605588"/>
            <a:ext cx="25400" cy="26987"/>
            <a:chOff x="5" y="4309"/>
            <a:chExt cx="16" cy="16"/>
          </a:xfrm>
        </p:grpSpPr>
        <p:sp>
          <p:nvSpPr>
            <p:cNvPr id="13318" name="AutoShape 6"/>
            <p:cNvSpPr>
              <a:spLocks noChangeArrowheads="1"/>
            </p:cNvSpPr>
            <p:nvPr/>
          </p:nvSpPr>
          <p:spPr bwMode="auto">
            <a:xfrm>
              <a:off x="5" y="4309"/>
              <a:ext cx="16" cy="16"/>
            </a:xfrm>
            <a:prstGeom prst="roundRect">
              <a:avLst>
                <a:gd name="adj" fmla="val 12495"/>
              </a:avLst>
            </a:prstGeom>
            <a:noFill/>
            <a:ln w="9525">
              <a:noFill/>
              <a:round/>
              <a:headEnd/>
              <a:tailEnd/>
            </a:ln>
          </p:spPr>
          <p:txBody>
            <a:bodyPr wrap="none" anchor="ctr"/>
            <a:lstStyle/>
            <a:p>
              <a:endParaRPr lang="en-US" dirty="0"/>
            </a:p>
          </p:txBody>
        </p:sp>
        <p:sp>
          <p:nvSpPr>
            <p:cNvPr id="13319" name="AutoShape 7"/>
            <p:cNvSpPr>
              <a:spLocks noChangeArrowheads="1"/>
            </p:cNvSpPr>
            <p:nvPr/>
          </p:nvSpPr>
          <p:spPr bwMode="auto">
            <a:xfrm>
              <a:off x="5" y="4309"/>
              <a:ext cx="16" cy="16"/>
            </a:xfrm>
            <a:prstGeom prst="roundRect">
              <a:avLst>
                <a:gd name="adj" fmla="val 12495"/>
              </a:avLst>
            </a:prstGeom>
            <a:noFill/>
            <a:ln w="9525">
              <a:noFill/>
              <a:round/>
              <a:headEnd/>
              <a:tailEnd/>
            </a:ln>
          </p:spPr>
          <p:txBody>
            <a:bodyPr wrap="none" anchor="ctr"/>
            <a:lstStyle/>
            <a:p>
              <a:endParaRPr lang="en-US" dirty="0"/>
            </a:p>
          </p:txBody>
        </p:sp>
      </p:grpSp>
      <p:sp>
        <p:nvSpPr>
          <p:cNvPr id="53257" name="Rectangle 9"/>
          <p:cNvSpPr>
            <a:spLocks noGrp="1" noChangeArrowheads="1"/>
          </p:cNvSpPr>
          <p:nvPr>
            <p:ph idx="1"/>
          </p:nvPr>
        </p:nvSpPr>
        <p:spPr>
          <a:xfrm>
            <a:off x="762000" y="2438400"/>
            <a:ext cx="7772400" cy="4113213"/>
          </a:xfrm>
        </p:spPr>
        <p:txBody>
          <a:bodyPr>
            <a:noAutofit/>
          </a:bodyPr>
          <a:lstStyle/>
          <a:p>
            <a:pPr>
              <a:buClr>
                <a:schemeClr val="tx2"/>
              </a:buClr>
              <a:buSzPct val="70000"/>
              <a:buFont typeface="Wingdings" pitchFamily="2" charset="2"/>
              <a:buChar char="Ø"/>
            </a:pPr>
            <a:r>
              <a:rPr lang="en-US" sz="3600" dirty="0" smtClean="0"/>
              <a:t>OSHA may or may not issue citations.</a:t>
            </a:r>
          </a:p>
          <a:p>
            <a:pPr>
              <a:buClr>
                <a:schemeClr val="tx2"/>
              </a:buClr>
              <a:buSzPct val="70000"/>
              <a:buFont typeface="Wingdings" pitchFamily="2" charset="2"/>
              <a:buChar char="Ø"/>
            </a:pPr>
            <a:r>
              <a:rPr lang="en-US" sz="3600" b="1" dirty="0" smtClean="0"/>
              <a:t>Standards allegedly </a:t>
            </a:r>
            <a:r>
              <a:rPr lang="en-US" sz="3600" b="1" dirty="0" smtClean="0"/>
              <a:t>violated</a:t>
            </a:r>
            <a:r>
              <a:rPr lang="en-US" sz="3600" dirty="0" smtClean="0"/>
              <a:t>.</a:t>
            </a:r>
            <a:endParaRPr lang="en-US" sz="3600" dirty="0" smtClean="0"/>
          </a:p>
          <a:p>
            <a:pPr>
              <a:buClr>
                <a:schemeClr val="tx2"/>
              </a:buClr>
              <a:buSzPct val="70000"/>
              <a:buFont typeface="Wingdings" pitchFamily="2" charset="2"/>
              <a:buChar char="Ø"/>
            </a:pPr>
            <a:r>
              <a:rPr lang="en-US" sz="3600" b="1" dirty="0" smtClean="0"/>
              <a:t>Abatement deadlines.</a:t>
            </a:r>
          </a:p>
          <a:p>
            <a:pPr>
              <a:buClr>
                <a:schemeClr val="tx2"/>
              </a:buClr>
              <a:buSzPct val="70000"/>
              <a:buFont typeface="Wingdings" pitchFamily="2" charset="2"/>
              <a:buChar char="Ø"/>
            </a:pPr>
            <a:r>
              <a:rPr lang="en-US" sz="3600" b="1" dirty="0" smtClean="0"/>
              <a:t>Post  copy of citation</a:t>
            </a:r>
            <a:r>
              <a:rPr lang="en-US" sz="3600" dirty="0" smtClean="0"/>
              <a:t> 3 days or until violation is corrected.</a:t>
            </a:r>
            <a:r>
              <a:rPr lang="en-US" sz="4000" dirty="0" smtClean="0"/>
              <a:t/>
            </a:r>
            <a:br>
              <a:rPr lang="en-US" sz="4000" dirty="0" smtClean="0"/>
            </a:br>
            <a:endParaRPr lang="en-US" sz="4000" dirty="0" smtClean="0"/>
          </a:p>
          <a:p>
            <a:endParaRPr lang="en-US" sz="4000" dirty="0" smtClean="0"/>
          </a:p>
        </p:txBody>
      </p:sp>
      <p:sp>
        <p:nvSpPr>
          <p:cNvPr id="53256" name="Rectangle 8"/>
          <p:cNvSpPr>
            <a:spLocks noGrp="1" noChangeArrowheads="1"/>
          </p:cNvSpPr>
          <p:nvPr>
            <p:ph type="title"/>
          </p:nvPr>
        </p:nvSpPr>
        <p:spPr>
          <a:xfrm>
            <a:off x="533400" y="685800"/>
            <a:ext cx="8153400" cy="1143000"/>
          </a:xfrm>
        </p:spPr>
        <p:txBody>
          <a:bodyPr>
            <a:noAutofit/>
          </a:bodyPr>
          <a:lstStyle/>
          <a:p>
            <a:pPr algn="ctr">
              <a:defRPr/>
            </a:pPr>
            <a:r>
              <a:rPr lang="en-US" sz="5400" dirty="0" smtClean="0">
                <a:solidFill>
                  <a:schemeClr val="tx1"/>
                </a:solidFill>
                <a:effectLst>
                  <a:outerShdw blurRad="38100" dist="38100" dir="2700000" algn="tl">
                    <a:srgbClr val="C0C0C0"/>
                  </a:outerShdw>
                </a:effectLst>
              </a:rPr>
              <a:t>What Happens After an OSHA Inspection?</a:t>
            </a:r>
            <a:endParaRPr lang="en-US" sz="5400" dirty="0" smtClean="0">
              <a:solidFill>
                <a:schemeClr val="tx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grpId="0" nodeType="afterEffect">
                                  <p:stCondLst>
                                    <p:cond delay="1000"/>
                                  </p:stCondLst>
                                  <p:childTnLst>
                                    <p:set>
                                      <p:cBhvr>
                                        <p:cTn id="6" dur="1" fill="hold">
                                          <p:stCondLst>
                                            <p:cond delay="0"/>
                                          </p:stCondLst>
                                        </p:cTn>
                                        <p:tgtEl>
                                          <p:spTgt spid="53257"/>
                                        </p:tgtEl>
                                        <p:attrNameLst>
                                          <p:attrName>style.visibility</p:attrName>
                                        </p:attrNameLst>
                                      </p:cBhvr>
                                      <p:to>
                                        <p:strVal val="visible"/>
                                      </p:to>
                                    </p:set>
                                    <p:animEffect transition="in" filter="blinds(vertical)">
                                      <p:cBhvr>
                                        <p:cTn id="7" dur="500"/>
                                        <p:tgtEl>
                                          <p:spTgt spid="532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7"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alpha val="0"/>
          </a:schemeClr>
        </a:solidFill>
        <a:effectLst/>
      </p:bgPr>
    </p:bg>
    <p:spTree>
      <p:nvGrpSpPr>
        <p:cNvPr id="1" name=""/>
        <p:cNvGrpSpPr/>
        <p:nvPr/>
      </p:nvGrpSpPr>
      <p:grpSpPr>
        <a:xfrm>
          <a:off x="0" y="0"/>
          <a:ext cx="0" cy="0"/>
          <a:chOff x="0" y="0"/>
          <a:chExt cx="0" cy="0"/>
        </a:xfrm>
      </p:grpSpPr>
      <p:sp>
        <p:nvSpPr>
          <p:cNvPr id="996354" name="Rectangle 1026"/>
          <p:cNvSpPr>
            <a:spLocks noGrp="1" noChangeArrowheads="1"/>
          </p:cNvSpPr>
          <p:nvPr>
            <p:ph type="title"/>
          </p:nvPr>
        </p:nvSpPr>
        <p:spPr>
          <a:xfrm>
            <a:off x="685800" y="990600"/>
            <a:ext cx="7391400" cy="914400"/>
          </a:xfrm>
        </p:spPr>
        <p:txBody>
          <a:bodyPr>
            <a:noAutofit/>
          </a:bodyPr>
          <a:lstStyle/>
          <a:p>
            <a:pPr algn="ctr">
              <a:defRPr/>
            </a:pPr>
            <a:r>
              <a:rPr lang="en-US" sz="6600" dirty="0" smtClean="0">
                <a:solidFill>
                  <a:schemeClr val="bg1"/>
                </a:solidFill>
                <a:effectLst>
                  <a:outerShdw blurRad="38100" dist="38100" dir="2700000" algn="tl">
                    <a:srgbClr val="C0C0C0"/>
                  </a:outerShdw>
                </a:effectLst>
              </a:rPr>
              <a:t/>
            </a:r>
            <a:br>
              <a:rPr lang="en-US" sz="6600" dirty="0" smtClean="0">
                <a:solidFill>
                  <a:schemeClr val="bg1"/>
                </a:solidFill>
                <a:effectLst>
                  <a:outerShdw blurRad="38100" dist="38100" dir="2700000" algn="tl">
                    <a:srgbClr val="C0C0C0"/>
                  </a:outerShdw>
                </a:effectLst>
              </a:rPr>
            </a:br>
            <a:r>
              <a:rPr lang="en-US" sz="6600" dirty="0" smtClean="0">
                <a:solidFill>
                  <a:schemeClr val="bg1"/>
                </a:solidFill>
                <a:effectLst>
                  <a:outerShdw blurRad="38100" dist="38100" dir="2700000" algn="tl">
                    <a:srgbClr val="C0C0C0"/>
                  </a:outerShdw>
                </a:effectLst>
              </a:rPr>
              <a:t>Post Inspection</a:t>
            </a:r>
            <a:br>
              <a:rPr lang="en-US" sz="6600" dirty="0" smtClean="0">
                <a:solidFill>
                  <a:schemeClr val="bg1"/>
                </a:solidFill>
                <a:effectLst>
                  <a:outerShdw blurRad="38100" dist="38100" dir="2700000" algn="tl">
                    <a:srgbClr val="C0C0C0"/>
                  </a:outerShdw>
                </a:effectLst>
              </a:rPr>
            </a:br>
            <a:r>
              <a:rPr lang="en-US" sz="6600" dirty="0" smtClean="0">
                <a:solidFill>
                  <a:schemeClr val="bg1"/>
                </a:solidFill>
                <a:effectLst>
                  <a:outerShdw blurRad="38100" dist="38100" dir="2700000" algn="tl">
                    <a:srgbClr val="C0C0C0"/>
                  </a:outerShdw>
                </a:effectLst>
              </a:rPr>
              <a:t/>
            </a:r>
            <a:br>
              <a:rPr lang="en-US" sz="6600" dirty="0" smtClean="0">
                <a:solidFill>
                  <a:schemeClr val="bg1"/>
                </a:solidFill>
                <a:effectLst>
                  <a:outerShdw blurRad="38100" dist="38100" dir="2700000" algn="tl">
                    <a:srgbClr val="C0C0C0"/>
                  </a:outerShdw>
                </a:effectLst>
              </a:rPr>
            </a:br>
            <a:endParaRPr lang="en-US" sz="6600" dirty="0" smtClean="0">
              <a:solidFill>
                <a:schemeClr val="bg1"/>
              </a:solidFill>
              <a:effectLst>
                <a:outerShdw blurRad="38100" dist="38100" dir="2700000" algn="tl">
                  <a:srgbClr val="C0C0C0"/>
                </a:outerShdw>
              </a:effectLst>
            </a:endParaRPr>
          </a:p>
        </p:txBody>
      </p:sp>
      <p:sp>
        <p:nvSpPr>
          <p:cNvPr id="996355" name="Text Box 1027"/>
          <p:cNvSpPr txBox="1">
            <a:spLocks noChangeArrowheads="1"/>
          </p:cNvSpPr>
          <p:nvPr/>
        </p:nvSpPr>
        <p:spPr bwMode="auto">
          <a:xfrm>
            <a:off x="304800" y="2057400"/>
            <a:ext cx="8610600" cy="4462760"/>
          </a:xfrm>
          <a:prstGeom prst="rect">
            <a:avLst/>
          </a:prstGeom>
          <a:noFill/>
          <a:ln w="9525">
            <a:noFill/>
            <a:miter lim="800000"/>
            <a:headEnd/>
            <a:tailEnd/>
          </a:ln>
        </p:spPr>
        <p:txBody>
          <a:bodyPr>
            <a:spAutoFit/>
          </a:bodyPr>
          <a:lstStyle/>
          <a:p>
            <a:pPr marL="285750" indent="-285750" algn="l">
              <a:buClr>
                <a:schemeClr val="tx2"/>
              </a:buClr>
              <a:buSzPct val="70000"/>
              <a:buFont typeface="Wingdings" pitchFamily="2" charset="2"/>
              <a:buChar char="Ø"/>
            </a:pPr>
            <a:r>
              <a:rPr lang="en-US" sz="4400" dirty="0">
                <a:solidFill>
                  <a:schemeClr val="bg1"/>
                </a:solidFill>
              </a:rPr>
              <a:t>Informal Conference</a:t>
            </a:r>
            <a:r>
              <a:rPr lang="en-US" sz="3200" dirty="0">
                <a:solidFill>
                  <a:schemeClr val="bg1"/>
                </a:solidFill>
              </a:rPr>
              <a:t> </a:t>
            </a:r>
          </a:p>
          <a:p>
            <a:pPr marL="285750" indent="-285750" algn="l">
              <a:buClr>
                <a:schemeClr val="tx2"/>
              </a:buClr>
              <a:buSzPct val="70000"/>
              <a:buFont typeface="Wingdings" pitchFamily="2" charset="2"/>
              <a:buNone/>
            </a:pPr>
            <a:endParaRPr lang="en-US" sz="3200" dirty="0">
              <a:solidFill>
                <a:schemeClr val="bg1"/>
              </a:solidFill>
            </a:endParaRPr>
          </a:p>
          <a:p>
            <a:pPr marL="628650" lvl="1" indent="-228600" algn="l">
              <a:buClr>
                <a:schemeClr val="tx2"/>
              </a:buClr>
              <a:buSzPct val="70000"/>
              <a:buFont typeface="Wingdings" pitchFamily="2" charset="2"/>
              <a:buChar char="ü"/>
            </a:pPr>
            <a:r>
              <a:rPr lang="en-US" sz="3200" b="0" dirty="0" smtClean="0">
                <a:solidFill>
                  <a:schemeClr val="bg1"/>
                </a:solidFill>
                <a:latin typeface="Arial" pitchFamily="34" charset="0"/>
              </a:rPr>
              <a:t>Informal </a:t>
            </a:r>
            <a:r>
              <a:rPr lang="en-US" sz="3200" b="0" dirty="0">
                <a:solidFill>
                  <a:schemeClr val="bg1"/>
                </a:solidFill>
                <a:latin typeface="Arial" pitchFamily="34" charset="0"/>
              </a:rPr>
              <a:t>meeting </a:t>
            </a:r>
            <a:r>
              <a:rPr lang="en-US" sz="3200" b="0" dirty="0" smtClean="0">
                <a:solidFill>
                  <a:schemeClr val="bg1"/>
                </a:solidFill>
                <a:latin typeface="Arial" pitchFamily="34" charset="0"/>
              </a:rPr>
              <a:t>to </a:t>
            </a:r>
            <a:r>
              <a:rPr lang="en-US" sz="3200" b="0" dirty="0">
                <a:solidFill>
                  <a:schemeClr val="bg1"/>
                </a:solidFill>
                <a:latin typeface="Arial" pitchFamily="34" charset="0"/>
              </a:rPr>
              <a:t>discuss </a:t>
            </a:r>
            <a:r>
              <a:rPr lang="en-US" sz="3200" b="0" dirty="0" smtClean="0">
                <a:solidFill>
                  <a:schemeClr val="bg1"/>
                </a:solidFill>
                <a:latin typeface="Arial" pitchFamily="34" charset="0"/>
              </a:rPr>
              <a:t>inspection issues</a:t>
            </a:r>
            <a:endParaRPr lang="en-US" sz="3200" b="0" dirty="0">
              <a:solidFill>
                <a:schemeClr val="bg1"/>
              </a:solidFill>
              <a:latin typeface="Arial" pitchFamily="34" charset="0"/>
            </a:endParaRPr>
          </a:p>
          <a:p>
            <a:pPr marL="628650" lvl="1" indent="-228600" algn="l">
              <a:buClr>
                <a:schemeClr val="tx2"/>
              </a:buClr>
              <a:buSzPct val="70000"/>
              <a:buFont typeface="Wingdings" pitchFamily="2" charset="2"/>
              <a:buChar char="ü"/>
            </a:pPr>
            <a:r>
              <a:rPr lang="en-US" sz="3200" b="0" dirty="0" smtClean="0">
                <a:solidFill>
                  <a:schemeClr val="bg1"/>
                </a:solidFill>
                <a:latin typeface="Arial" pitchFamily="34" charset="0"/>
              </a:rPr>
              <a:t>15 </a:t>
            </a:r>
            <a:r>
              <a:rPr lang="en-US" sz="3200" b="0" dirty="0">
                <a:solidFill>
                  <a:schemeClr val="bg1"/>
                </a:solidFill>
                <a:latin typeface="Arial" pitchFamily="34" charset="0"/>
              </a:rPr>
              <a:t>working day contest period limitation</a:t>
            </a:r>
          </a:p>
          <a:p>
            <a:pPr marL="628650" lvl="1" indent="-228600" algn="l">
              <a:buClr>
                <a:schemeClr val="tx2"/>
              </a:buClr>
              <a:buSzPct val="70000"/>
              <a:buFont typeface="Wingdings" pitchFamily="2" charset="2"/>
              <a:buChar char="ü"/>
            </a:pPr>
            <a:r>
              <a:rPr lang="en-US" sz="3200" b="0" dirty="0">
                <a:solidFill>
                  <a:schemeClr val="bg1"/>
                </a:solidFill>
                <a:latin typeface="Arial" pitchFamily="34" charset="0"/>
              </a:rPr>
              <a:t> Both parties, including legal counsel, </a:t>
            </a:r>
            <a:r>
              <a:rPr lang="en-US" sz="3200" b="0" dirty="0" smtClean="0">
                <a:solidFill>
                  <a:schemeClr val="bg1"/>
                </a:solidFill>
                <a:latin typeface="Arial" pitchFamily="34" charset="0"/>
              </a:rPr>
              <a:t>can participate</a:t>
            </a:r>
            <a:endParaRPr lang="en-US" sz="3200" b="0" dirty="0">
              <a:solidFill>
                <a:schemeClr val="bg1"/>
              </a:solidFill>
              <a:latin typeface="Arial" pitchFamily="34" charset="0"/>
            </a:endParaRPr>
          </a:p>
          <a:p>
            <a:pPr marL="285750" indent="-285750" algn="l">
              <a:buClr>
                <a:schemeClr val="tx2"/>
              </a:buClr>
              <a:buSzPct val="70000"/>
              <a:buFont typeface="Wingdings" pitchFamily="2" charset="2"/>
              <a:buNone/>
            </a:pPr>
            <a:r>
              <a:rPr lang="en-US" sz="4400" b="0" dirty="0">
                <a:solidFill>
                  <a:schemeClr val="bg1"/>
                </a:solidFill>
                <a:latin typeface="Arial" pitchFamily="34"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1000"/>
                                  </p:stCondLst>
                                  <p:childTnLst>
                                    <p:set>
                                      <p:cBhvr>
                                        <p:cTn id="6" dur="1" fill="hold">
                                          <p:stCondLst>
                                            <p:cond delay="0"/>
                                          </p:stCondLst>
                                        </p:cTn>
                                        <p:tgtEl>
                                          <p:spTgt spid="996355"/>
                                        </p:tgtEl>
                                        <p:attrNameLst>
                                          <p:attrName>style.visibility</p:attrName>
                                        </p:attrNameLst>
                                      </p:cBhvr>
                                      <p:to>
                                        <p:strVal val="visible"/>
                                      </p:to>
                                    </p:set>
                                    <p:anim calcmode="lin" valueType="num">
                                      <p:cBhvr additive="base">
                                        <p:cTn id="7" dur="500" fill="hold"/>
                                        <p:tgtEl>
                                          <p:spTgt spid="996355"/>
                                        </p:tgtEl>
                                        <p:attrNameLst>
                                          <p:attrName>ppt_x</p:attrName>
                                        </p:attrNameLst>
                                      </p:cBhvr>
                                      <p:tavLst>
                                        <p:tav tm="0">
                                          <p:val>
                                            <p:strVal val="0-#ppt_w/2"/>
                                          </p:val>
                                        </p:tav>
                                        <p:tav tm="100000">
                                          <p:val>
                                            <p:strVal val="#ppt_x"/>
                                          </p:val>
                                        </p:tav>
                                      </p:tavLst>
                                    </p:anim>
                                    <p:anim calcmode="lin" valueType="num">
                                      <p:cBhvr additive="base">
                                        <p:cTn id="8" dur="500" fill="hold"/>
                                        <p:tgtEl>
                                          <p:spTgt spid="99635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6355"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nSpc>
                <a:spcPct val="80000"/>
              </a:lnSpc>
            </a:pPr>
            <a:endParaRPr lang="en-US" sz="3600" dirty="0" smtClean="0"/>
          </a:p>
          <a:p>
            <a:pPr>
              <a:lnSpc>
                <a:spcPct val="80000"/>
              </a:lnSpc>
            </a:pPr>
            <a:r>
              <a:rPr lang="en-US" sz="3600" dirty="0" smtClean="0"/>
              <a:t>Incident reports</a:t>
            </a:r>
          </a:p>
          <a:p>
            <a:pPr>
              <a:lnSpc>
                <a:spcPct val="80000"/>
              </a:lnSpc>
            </a:pPr>
            <a:r>
              <a:rPr lang="en-US" sz="3600" dirty="0" smtClean="0"/>
              <a:t>First-aid logs</a:t>
            </a:r>
          </a:p>
          <a:p>
            <a:pPr>
              <a:lnSpc>
                <a:spcPct val="80000"/>
              </a:lnSpc>
            </a:pPr>
            <a:r>
              <a:rPr lang="en-US" sz="3600" dirty="0" smtClean="0"/>
              <a:t>Disciplinary records pertaining to injuries and illnesses.</a:t>
            </a:r>
          </a:p>
          <a:p>
            <a:pPr>
              <a:lnSpc>
                <a:spcPct val="80000"/>
              </a:lnSpc>
            </a:pPr>
            <a:r>
              <a:rPr lang="en-US" sz="3600" dirty="0" smtClean="0"/>
              <a:t>OSHA 300 Logs</a:t>
            </a:r>
          </a:p>
          <a:p>
            <a:pPr>
              <a:lnSpc>
                <a:spcPct val="80000"/>
              </a:lnSpc>
            </a:pPr>
            <a:r>
              <a:rPr lang="en-US" sz="3600" dirty="0" smtClean="0"/>
              <a:t>OSHA 300A</a:t>
            </a:r>
          </a:p>
          <a:p>
            <a:endParaRPr lang="en-US" sz="3600" dirty="0"/>
          </a:p>
        </p:txBody>
      </p:sp>
      <p:sp>
        <p:nvSpPr>
          <p:cNvPr id="3" name="Title 2"/>
          <p:cNvSpPr>
            <a:spLocks noGrp="1"/>
          </p:cNvSpPr>
          <p:nvPr>
            <p:ph type="title"/>
          </p:nvPr>
        </p:nvSpPr>
        <p:spPr/>
        <p:txBody>
          <a:bodyPr>
            <a:normAutofit/>
          </a:bodyPr>
          <a:lstStyle/>
          <a:p>
            <a:r>
              <a:rPr lang="en-US" sz="5400" dirty="0" smtClean="0">
                <a:solidFill>
                  <a:schemeClr val="tx1"/>
                </a:solidFill>
              </a:rPr>
              <a:t>Verification of Records</a:t>
            </a:r>
            <a:endParaRPr lang="en-US" sz="5400" dirty="0">
              <a:solidFill>
                <a:schemeClr val="tx1"/>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294</TotalTime>
  <Words>472</Words>
  <Application>Microsoft Office PowerPoint</Application>
  <PresentationFormat>On-screen Show (4:3)</PresentationFormat>
  <Paragraphs>109</Paragraphs>
  <Slides>18</Slides>
  <Notes>3</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Concourse</vt:lpstr>
      <vt:lpstr>When OSHA  comes a’knockin . . .</vt:lpstr>
      <vt:lpstr>OSHA Inspections</vt:lpstr>
      <vt:lpstr>OSHA Region VI  (AR, LA, NM, OK, TX) Emphasis Programs:</vt:lpstr>
      <vt:lpstr>Introduction </vt:lpstr>
      <vt:lpstr>Walk Through</vt:lpstr>
      <vt:lpstr> Closing Conference   </vt:lpstr>
      <vt:lpstr>What Happens After an OSHA Inspection?</vt:lpstr>
      <vt:lpstr> Post Inspection  </vt:lpstr>
      <vt:lpstr>Verification of Records</vt:lpstr>
      <vt:lpstr>Example Recordkeeping Citations</vt:lpstr>
      <vt:lpstr>OSHA’s Most Cited Standards</vt:lpstr>
      <vt:lpstr>OSHA News Release</vt:lpstr>
      <vt:lpstr>OSHA News Release</vt:lpstr>
      <vt:lpstr>What is  Hexavalent Chromium?</vt:lpstr>
      <vt:lpstr>A Success Story</vt:lpstr>
      <vt:lpstr>A Sad Story</vt:lpstr>
      <vt:lpstr>The Future of OSHA</vt:lpstr>
      <vt:lpstr>Questions?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OSHA &amp; Regulatory Control</dc:title>
  <dc:creator>JoeBateman</dc:creator>
  <cp:lastModifiedBy>JoeBateman</cp:lastModifiedBy>
  <cp:revision>34</cp:revision>
  <dcterms:created xsi:type="dcterms:W3CDTF">2011-12-30T17:12:22Z</dcterms:created>
  <dcterms:modified xsi:type="dcterms:W3CDTF">2013-01-21T02:03:20Z</dcterms:modified>
</cp:coreProperties>
</file>