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75" r:id="rId6"/>
    <p:sldId id="260" r:id="rId7"/>
    <p:sldId id="261" r:id="rId8"/>
    <p:sldId id="262" r:id="rId9"/>
    <p:sldId id="263" r:id="rId10"/>
    <p:sldId id="276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7" r:id="rId22"/>
    <p:sldId id="27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E4930-D2BA-4A05-803A-BDBF7B1DF018}" type="datetimeFigureOut">
              <a:rPr lang="en-US" smtClean="0"/>
              <a:pPr/>
              <a:t>1/3/2012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F0DEF7-178D-4230-8F9E-90243166A55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Appendix D of Respiratory Standard</a:t>
            </a:r>
            <a:r>
              <a:rPr lang="en-US" baseline="0" dirty="0" smtClean="0"/>
              <a:t> here.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F0DEF7-178D-4230-8F9E-90243166A551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6DA2DA1-A4A5-481D-B482-0403FF4CE050}" type="datetimeFigureOut">
              <a:rPr lang="en-US" smtClean="0"/>
              <a:pPr/>
              <a:t>1/3/2012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B8644CD-4D64-4E34-8CD6-B242575AF0E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DA2DA1-A4A5-481D-B482-0403FF4CE050}" type="datetimeFigureOut">
              <a:rPr lang="en-US" smtClean="0"/>
              <a:pPr/>
              <a:t>1/3/2012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8644CD-4D64-4E34-8CD6-B242575AF0E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DA2DA1-A4A5-481D-B482-0403FF4CE050}" type="datetimeFigureOut">
              <a:rPr lang="en-US" smtClean="0"/>
              <a:pPr/>
              <a:t>1/3/2012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8644CD-4D64-4E34-8CD6-B242575AF0E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DA2DA1-A4A5-481D-B482-0403FF4CE050}" type="datetimeFigureOut">
              <a:rPr lang="en-US" smtClean="0"/>
              <a:pPr/>
              <a:t>1/3/2012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8644CD-4D64-4E34-8CD6-B242575AF0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DA2DA1-A4A5-481D-B482-0403FF4CE050}" type="datetimeFigureOut">
              <a:rPr lang="en-US" smtClean="0"/>
              <a:pPr/>
              <a:t>1/3/2012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8644CD-4D64-4E34-8CD6-B242575AF0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DA2DA1-A4A5-481D-B482-0403FF4CE050}" type="datetimeFigureOut">
              <a:rPr lang="en-US" smtClean="0"/>
              <a:pPr/>
              <a:t>1/3/2012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8644CD-4D64-4E34-8CD6-B242575AF0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DA2DA1-A4A5-481D-B482-0403FF4CE050}" type="datetimeFigureOut">
              <a:rPr lang="en-US" smtClean="0"/>
              <a:pPr/>
              <a:t>1/3/2012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8644CD-4D64-4E34-8CD6-B242575AF0E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DA2DA1-A4A5-481D-B482-0403FF4CE050}" type="datetimeFigureOut">
              <a:rPr lang="en-US" smtClean="0"/>
              <a:pPr/>
              <a:t>1/3/2012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8644CD-4D64-4E34-8CD6-B242575AF0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DA2DA1-A4A5-481D-B482-0403FF4CE050}" type="datetimeFigureOut">
              <a:rPr lang="en-US" smtClean="0"/>
              <a:pPr/>
              <a:t>1/3/2012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8644CD-4D64-4E34-8CD6-B242575AF0E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6DA2DA1-A4A5-481D-B482-0403FF4CE050}" type="datetimeFigureOut">
              <a:rPr lang="en-US" smtClean="0"/>
              <a:pPr/>
              <a:t>1/3/2012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8644CD-4D64-4E34-8CD6-B242575AF0E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6DA2DA1-A4A5-481D-B482-0403FF4CE050}" type="datetimeFigureOut">
              <a:rPr lang="en-US" smtClean="0"/>
              <a:pPr/>
              <a:t>1/3/2012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B8644CD-4D64-4E34-8CD6-B242575AF0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6DA2DA1-A4A5-481D-B482-0403FF4CE050}" type="datetimeFigureOut">
              <a:rPr lang="en-US" smtClean="0"/>
              <a:pPr/>
              <a:t>1/3/2012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B8644CD-4D64-4E34-8CD6-B242575AF0E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400" dirty="0" smtClean="0"/>
              <a:t>Safety:</a:t>
            </a:r>
            <a:br>
              <a:rPr lang="en-US" sz="4400" dirty="0" smtClean="0"/>
            </a:br>
            <a:r>
              <a:rPr lang="en-US" sz="4400" dirty="0" smtClean="0"/>
              <a:t>How to Create &amp; Run a Safety Program in Today’s Scrap Yard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200" dirty="0" smtClean="0"/>
              <a:t>Joe Bateman</a:t>
            </a:r>
          </a:p>
          <a:p>
            <a:pPr algn="r"/>
            <a:r>
              <a:rPr lang="en-US" sz="3200" dirty="0" smtClean="0"/>
              <a:t>ISRI Safety Outreach Manager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Hold your contractors to the same standard you do your own people. </a:t>
            </a:r>
          </a:p>
          <a:p>
            <a:r>
              <a:rPr lang="en-US" dirty="0" smtClean="0"/>
              <a:t>_______________________________________</a:t>
            </a:r>
          </a:p>
          <a:p>
            <a:r>
              <a:rPr lang="en-US" dirty="0" smtClean="0"/>
              <a:t>_______________________________________</a:t>
            </a:r>
          </a:p>
          <a:p>
            <a:r>
              <a:rPr lang="en-US" dirty="0" smtClean="0"/>
              <a:t>_______________________________________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Contractor Safety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Fires</a:t>
            </a:r>
          </a:p>
          <a:p>
            <a:r>
              <a:rPr lang="en-US" dirty="0" smtClean="0"/>
              <a:t>Tornadoes</a:t>
            </a:r>
          </a:p>
          <a:p>
            <a:r>
              <a:rPr lang="en-US" dirty="0" smtClean="0"/>
              <a:t>Floods</a:t>
            </a:r>
          </a:p>
          <a:p>
            <a:r>
              <a:rPr lang="en-US" dirty="0" smtClean="0"/>
              <a:t>Hurricanes</a:t>
            </a:r>
          </a:p>
          <a:p>
            <a:r>
              <a:rPr lang="en-US" dirty="0" smtClean="0"/>
              <a:t>Earthquakes</a:t>
            </a:r>
          </a:p>
          <a:p>
            <a:r>
              <a:rPr lang="en-US" dirty="0" smtClean="0"/>
              <a:t>Volcanoes</a:t>
            </a:r>
          </a:p>
          <a:p>
            <a:r>
              <a:rPr lang="en-US" dirty="0" smtClean="0"/>
              <a:t>Blizzards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Emergency Action Planning</a:t>
            </a:r>
            <a:endParaRPr lang="en-US" dirty="0"/>
          </a:p>
        </p:txBody>
      </p:sp>
      <p:pic>
        <p:nvPicPr>
          <p:cNvPr id="13314" name="Picture 2" descr="http://t3.gstatic.com/images?q=tbn:ANd9GcRaWb4c7tIgBcjPxqF5efaXGCeUcqdwsYdlsggwOBCcaJYYN3wl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2971800"/>
            <a:ext cx="3882210" cy="2819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 Feet off the ground</a:t>
            </a:r>
          </a:p>
          <a:p>
            <a:r>
              <a:rPr lang="en-US" dirty="0" smtClean="0"/>
              <a:t>Tie off in the JLG</a:t>
            </a:r>
          </a:p>
          <a:p>
            <a:r>
              <a:rPr lang="en-US" dirty="0" smtClean="0"/>
              <a:t>Hand rails in good condition</a:t>
            </a:r>
          </a:p>
          <a:p>
            <a:r>
              <a:rPr lang="en-US" dirty="0" smtClean="0"/>
              <a:t>Chains across loading docks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Fall Protection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you tell everyone?</a:t>
            </a:r>
          </a:p>
          <a:p>
            <a:r>
              <a:rPr lang="en-US" dirty="0" smtClean="0"/>
              <a:t>Where do you go?</a:t>
            </a:r>
          </a:p>
          <a:p>
            <a:r>
              <a:rPr lang="en-US" dirty="0" smtClean="0"/>
              <a:t>Who counts heads?</a:t>
            </a:r>
          </a:p>
          <a:p>
            <a:r>
              <a:rPr lang="en-US" u="sng" dirty="0" smtClean="0"/>
              <a:t>Hands on </a:t>
            </a:r>
            <a:r>
              <a:rPr lang="en-US" dirty="0" smtClean="0"/>
              <a:t>fire extinguisher training.</a:t>
            </a:r>
          </a:p>
          <a:p>
            <a:r>
              <a:rPr lang="en-US" dirty="0" smtClean="0"/>
              <a:t>_____________________________________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 Prevention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Train your operators.</a:t>
            </a:r>
          </a:p>
          <a:p>
            <a:r>
              <a:rPr lang="en-US" dirty="0" smtClean="0"/>
              <a:t>Write it down.</a:t>
            </a:r>
          </a:p>
          <a:p>
            <a:r>
              <a:rPr lang="en-US" dirty="0" smtClean="0"/>
              <a:t>Wear the seat belt.</a:t>
            </a:r>
          </a:p>
          <a:p>
            <a:r>
              <a:rPr lang="en-US" dirty="0" smtClean="0"/>
              <a:t>Inspect.</a:t>
            </a:r>
          </a:p>
          <a:p>
            <a:r>
              <a:rPr lang="en-US" dirty="0" smtClean="0"/>
              <a:t>______________________________________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Forklift Operation	</a:t>
            </a:r>
            <a:endParaRPr lang="en-US" dirty="0"/>
          </a:p>
        </p:txBody>
      </p:sp>
      <p:pic>
        <p:nvPicPr>
          <p:cNvPr id="10242" name="Picture 2" descr="http://t2.gstatic.com/images?q=tbn:ANd9GcRljfWdtpLdWH6zk929FMOlCqMXGV1LfFdxhtKgJMD0yLqDu6D4m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3962400"/>
            <a:ext cx="3352800" cy="2603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MSDS</a:t>
            </a:r>
          </a:p>
          <a:p>
            <a:r>
              <a:rPr lang="en-US" dirty="0" smtClean="0"/>
              <a:t>Labels</a:t>
            </a:r>
          </a:p>
          <a:p>
            <a:r>
              <a:rPr lang="en-US" dirty="0" smtClean="0"/>
              <a:t>_________________________________</a:t>
            </a:r>
          </a:p>
          <a:p>
            <a:r>
              <a:rPr lang="en-US" dirty="0" smtClean="0"/>
              <a:t>_________________________________</a:t>
            </a:r>
          </a:p>
          <a:p>
            <a:r>
              <a:rPr lang="en-US" dirty="0" smtClean="0"/>
              <a:t>_________________________________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Hazard Communication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 the noise.</a:t>
            </a:r>
          </a:p>
          <a:p>
            <a:r>
              <a:rPr lang="en-US" dirty="0" smtClean="0"/>
              <a:t>Reduce/eliminate the noise.</a:t>
            </a:r>
          </a:p>
          <a:p>
            <a:r>
              <a:rPr lang="en-US" dirty="0" smtClean="0"/>
              <a:t>Protect your people. </a:t>
            </a:r>
          </a:p>
          <a:p>
            <a:r>
              <a:rPr lang="en-US" dirty="0" smtClean="0"/>
              <a:t>Test your people.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Hearing Conservation</a:t>
            </a:r>
            <a:endParaRPr lang="en-US" dirty="0"/>
          </a:p>
        </p:txBody>
      </p:sp>
      <p:pic>
        <p:nvPicPr>
          <p:cNvPr id="8196" name="Picture 4" descr="http://t1.gstatic.com/images?q=tbn:ANd9GcR5zfGCvqAhVsaQ3lv-jQci6-eZGypiragJjdGx4lwAdI-SrPZnF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3200400"/>
            <a:ext cx="4572000" cy="34422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Assess the Hazards.</a:t>
            </a:r>
          </a:p>
          <a:p>
            <a:r>
              <a:rPr lang="en-US" dirty="0" smtClean="0"/>
              <a:t>Know your equipment.</a:t>
            </a:r>
          </a:p>
          <a:p>
            <a:r>
              <a:rPr lang="en-US" dirty="0" smtClean="0"/>
              <a:t>Figure it out.</a:t>
            </a:r>
          </a:p>
          <a:p>
            <a:r>
              <a:rPr lang="en-US" dirty="0" smtClean="0"/>
              <a:t>Add or move LOTO points, if needed.</a:t>
            </a:r>
          </a:p>
          <a:p>
            <a:r>
              <a:rPr lang="en-US" dirty="0" smtClean="0"/>
              <a:t>Write it down: Simple.</a:t>
            </a:r>
          </a:p>
          <a:p>
            <a:r>
              <a:rPr lang="en-US" dirty="0" smtClean="0"/>
              <a:t>Train, Train, Train.</a:t>
            </a:r>
          </a:p>
          <a:p>
            <a:r>
              <a:rPr lang="en-US" dirty="0" smtClean="0"/>
              <a:t>Enforce—No Exceptions, No Shortcuts.</a:t>
            </a:r>
          </a:p>
          <a:p>
            <a:r>
              <a:rPr lang="en-US" dirty="0" smtClean="0"/>
              <a:t>Save Lives.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Lockout/</a:t>
            </a:r>
            <a:r>
              <a:rPr lang="en-US" dirty="0" smtClean="0"/>
              <a:t>Tagout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Assess the Hazards.</a:t>
            </a:r>
          </a:p>
          <a:p>
            <a:r>
              <a:rPr lang="en-US" dirty="0" smtClean="0"/>
              <a:t>Eliminate/Reduce the Hazards.</a:t>
            </a:r>
          </a:p>
          <a:p>
            <a:r>
              <a:rPr lang="en-US" dirty="0" smtClean="0"/>
              <a:t>Protect your people (sometimes from themselves).</a:t>
            </a:r>
          </a:p>
          <a:p>
            <a:r>
              <a:rPr lang="en-US" dirty="0" smtClean="0"/>
              <a:t>Lead by example. 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Personal Protective Equipment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Why?</a:t>
            </a:r>
          </a:p>
          <a:p>
            <a:r>
              <a:rPr lang="en-US" dirty="0" smtClean="0"/>
              <a:t>How to know.</a:t>
            </a:r>
          </a:p>
          <a:p>
            <a:r>
              <a:rPr lang="en-US" dirty="0" smtClean="0"/>
              <a:t>Voluntary vs. Mandatory.</a:t>
            </a:r>
          </a:p>
          <a:p>
            <a:r>
              <a:rPr lang="en-US" dirty="0" smtClean="0"/>
              <a:t>Fit Test.</a:t>
            </a:r>
          </a:p>
          <a:p>
            <a:r>
              <a:rPr lang="en-US" dirty="0" smtClean="0"/>
              <a:t>Keep ‘</a:t>
            </a:r>
            <a:r>
              <a:rPr lang="en-US" dirty="0" smtClean="0"/>
              <a:t>em</a:t>
            </a:r>
            <a:r>
              <a:rPr lang="en-US" dirty="0" smtClean="0"/>
              <a:t> clean.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Respiratory Protection</a:t>
            </a:r>
            <a:endParaRPr lang="en-US" dirty="0"/>
          </a:p>
        </p:txBody>
      </p:sp>
      <p:pic>
        <p:nvPicPr>
          <p:cNvPr id="5122" name="Picture 2" descr="http://t2.gstatic.com/images?q=tbn:ANd9GcQRsEhJzeddnfQNBhBT7r_vIk_02grSW0G0XaHqXwcg-GcPQCI_J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3124198"/>
            <a:ext cx="3733800" cy="37338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38400" y="1219200"/>
            <a:ext cx="8229600" cy="4525963"/>
          </a:xfrm>
        </p:spPr>
        <p:txBody>
          <a:bodyPr>
            <a:noAutofit/>
          </a:bodyPr>
          <a:lstStyle/>
          <a:p>
            <a:pPr marL="624078" indent="-514350">
              <a:buFont typeface="+mj-lt"/>
              <a:buAutoNum type="arabicPeriod"/>
            </a:pPr>
            <a:r>
              <a:rPr lang="en-US" sz="1400" dirty="0" smtClean="0"/>
              <a:t>Hazard Assessment</a:t>
            </a:r>
          </a:p>
          <a:p>
            <a:pPr marL="624078" lvl="0" indent="-514350">
              <a:buFont typeface="+mj-lt"/>
              <a:buAutoNum type="arabicPeriod"/>
            </a:pPr>
            <a:r>
              <a:rPr lang="en-US" sz="1400" dirty="0" smtClean="0"/>
              <a:t>Accident Reporting and </a:t>
            </a:r>
            <a:r>
              <a:rPr lang="en-US" sz="1400" dirty="0" smtClean="0"/>
              <a:t>Investigation</a:t>
            </a:r>
          </a:p>
          <a:p>
            <a:pPr marL="624078" lvl="0" indent="-514350">
              <a:buFont typeface="+mj-lt"/>
              <a:buAutoNum type="arabicPeriod"/>
            </a:pPr>
            <a:r>
              <a:rPr lang="en-US" sz="1400" dirty="0" smtClean="0"/>
              <a:t>First Aid/DPR/AED</a:t>
            </a:r>
            <a:endParaRPr lang="en-US" sz="1400" dirty="0" smtClean="0"/>
          </a:p>
          <a:p>
            <a:pPr marL="624078" lvl="0" indent="-514350">
              <a:buFont typeface="+mj-lt"/>
              <a:buAutoNum type="arabicPeriod"/>
            </a:pPr>
            <a:r>
              <a:rPr lang="en-US" sz="1400" dirty="0" smtClean="0"/>
              <a:t>Bloodborne Pathogens</a:t>
            </a:r>
          </a:p>
          <a:p>
            <a:pPr marL="624078" lvl="0" indent="-514350">
              <a:buFont typeface="+mj-lt"/>
              <a:buAutoNum type="arabicPeriod"/>
            </a:pPr>
            <a:r>
              <a:rPr lang="en-US" sz="1400" dirty="0" smtClean="0"/>
              <a:t>Compressed Gas</a:t>
            </a:r>
          </a:p>
          <a:p>
            <a:pPr marL="624078" lvl="0" indent="-514350">
              <a:buFont typeface="+mj-lt"/>
              <a:buAutoNum type="arabicPeriod"/>
            </a:pPr>
            <a:r>
              <a:rPr lang="en-US" sz="1400" dirty="0" smtClean="0"/>
              <a:t>Confined Space Entry</a:t>
            </a:r>
          </a:p>
          <a:p>
            <a:pPr marL="624078" lvl="0" indent="-514350">
              <a:buFont typeface="+mj-lt"/>
              <a:buAutoNum type="arabicPeriod"/>
            </a:pPr>
            <a:r>
              <a:rPr lang="en-US" sz="1400" dirty="0" smtClean="0"/>
              <a:t>Corporate Safety Policy</a:t>
            </a:r>
          </a:p>
          <a:p>
            <a:pPr marL="624078" lvl="0" indent="-514350">
              <a:buFont typeface="+mj-lt"/>
              <a:buAutoNum type="arabicPeriod"/>
            </a:pPr>
            <a:r>
              <a:rPr lang="en-US" sz="1400" dirty="0" smtClean="0"/>
              <a:t>Electrical </a:t>
            </a:r>
            <a:r>
              <a:rPr lang="en-US" sz="1400" dirty="0" smtClean="0"/>
              <a:t>Safety</a:t>
            </a:r>
          </a:p>
          <a:p>
            <a:pPr marL="624078" lvl="0" indent="-514350">
              <a:buFont typeface="+mj-lt"/>
              <a:buAutoNum type="arabicPeriod"/>
            </a:pPr>
            <a:r>
              <a:rPr lang="en-US" sz="1400" dirty="0" smtClean="0"/>
              <a:t>Contractor Safety</a:t>
            </a:r>
            <a:endParaRPr lang="en-US" sz="1400" dirty="0" smtClean="0"/>
          </a:p>
          <a:p>
            <a:pPr marL="624078" lvl="0" indent="-514350">
              <a:buFont typeface="+mj-lt"/>
              <a:buAutoNum type="arabicPeriod"/>
            </a:pPr>
            <a:r>
              <a:rPr lang="en-US" sz="1400" dirty="0" smtClean="0"/>
              <a:t>Emergency Action Planning</a:t>
            </a:r>
          </a:p>
          <a:p>
            <a:pPr marL="624078" lvl="0" indent="-514350">
              <a:buFont typeface="+mj-lt"/>
              <a:buAutoNum type="arabicPeriod"/>
            </a:pPr>
            <a:r>
              <a:rPr lang="en-US" sz="1400" dirty="0" smtClean="0"/>
              <a:t>Fall Protection</a:t>
            </a:r>
          </a:p>
          <a:p>
            <a:pPr marL="624078" lvl="0" indent="-514350">
              <a:buFont typeface="+mj-lt"/>
              <a:buAutoNum type="arabicPeriod"/>
            </a:pPr>
            <a:r>
              <a:rPr lang="en-US" sz="1400" dirty="0" smtClean="0"/>
              <a:t>Fire Prevention</a:t>
            </a:r>
          </a:p>
          <a:p>
            <a:pPr marL="624078" lvl="0" indent="-514350">
              <a:buFont typeface="+mj-lt"/>
              <a:buAutoNum type="arabicPeriod"/>
            </a:pPr>
            <a:r>
              <a:rPr lang="en-US" sz="1400" dirty="0" smtClean="0"/>
              <a:t>Forklift Operation</a:t>
            </a:r>
          </a:p>
          <a:p>
            <a:pPr marL="624078" lvl="0" indent="-514350">
              <a:buFont typeface="+mj-lt"/>
              <a:buAutoNum type="arabicPeriod"/>
            </a:pPr>
            <a:r>
              <a:rPr lang="en-US" sz="1400" dirty="0" smtClean="0"/>
              <a:t>Hazard Communication</a:t>
            </a:r>
          </a:p>
          <a:p>
            <a:pPr marL="624078" lvl="0" indent="-514350">
              <a:buFont typeface="+mj-lt"/>
              <a:buAutoNum type="arabicPeriod"/>
            </a:pPr>
            <a:r>
              <a:rPr lang="en-US" sz="1400" dirty="0" smtClean="0"/>
              <a:t>Hearing Conservation</a:t>
            </a:r>
          </a:p>
          <a:p>
            <a:pPr marL="624078" lvl="0" indent="-514350">
              <a:buFont typeface="+mj-lt"/>
              <a:buAutoNum type="arabicPeriod"/>
            </a:pPr>
            <a:r>
              <a:rPr lang="en-US" sz="1400" dirty="0" smtClean="0"/>
              <a:t>Lockout/Tagout</a:t>
            </a:r>
          </a:p>
          <a:p>
            <a:pPr marL="624078" lvl="0" indent="-514350">
              <a:buFont typeface="+mj-lt"/>
              <a:buAutoNum type="arabicPeriod"/>
            </a:pPr>
            <a:r>
              <a:rPr lang="en-US" sz="1400" dirty="0" smtClean="0"/>
              <a:t>Personal Protective Equipment</a:t>
            </a:r>
          </a:p>
          <a:p>
            <a:pPr marL="624078" lvl="0" indent="-514350">
              <a:buFont typeface="+mj-lt"/>
              <a:buAutoNum type="arabicPeriod"/>
            </a:pPr>
            <a:r>
              <a:rPr lang="en-US" sz="1400" dirty="0" smtClean="0"/>
              <a:t>Respiratory Protection</a:t>
            </a:r>
          </a:p>
          <a:p>
            <a:pPr marL="624078" lvl="0" indent="-514350">
              <a:buFont typeface="+mj-lt"/>
              <a:buAutoNum type="arabicPeriod"/>
            </a:pPr>
            <a:r>
              <a:rPr lang="en-US" sz="1400" dirty="0" smtClean="0"/>
              <a:t>Welding and Cutting</a:t>
            </a:r>
          </a:p>
          <a:p>
            <a:pPr marL="624078" indent="-514350">
              <a:buFont typeface="+mj-lt"/>
              <a:buAutoNum type="arabicPeriod"/>
            </a:pPr>
            <a:endParaRPr lang="en-US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elements do you need?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Lead</a:t>
            </a:r>
          </a:p>
          <a:p>
            <a:r>
              <a:rPr lang="en-US" dirty="0" smtClean="0"/>
              <a:t>Air sampling</a:t>
            </a:r>
          </a:p>
          <a:p>
            <a:r>
              <a:rPr lang="en-US" dirty="0" smtClean="0"/>
              <a:t>Blood Lead</a:t>
            </a:r>
          </a:p>
          <a:p>
            <a:r>
              <a:rPr lang="en-US" dirty="0" smtClean="0"/>
              <a:t>Zinc </a:t>
            </a:r>
            <a:r>
              <a:rPr lang="en-US" dirty="0" smtClean="0"/>
              <a:t>Protoporphyrin</a:t>
            </a:r>
            <a:r>
              <a:rPr lang="en-US" dirty="0" smtClean="0"/>
              <a:t> (ZPP)</a:t>
            </a:r>
          </a:p>
          <a:p>
            <a:r>
              <a:rPr lang="en-US" dirty="0" smtClean="0"/>
              <a:t>Hoses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Welding &amp; Torch Cutting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You’ve got to give a damn.</a:t>
            </a:r>
            <a:endParaRPr lang="en-US" dirty="0"/>
          </a:p>
        </p:txBody>
      </p:sp>
      <p:pic>
        <p:nvPicPr>
          <p:cNvPr id="36866" name="Picture 2" descr="http://t0.gstatic.com/images?q=tbn:ANd9GcQT6a7rJ-91_olOpj1HhOhZw8WIfOwKHwDsO2S4jKUaVwEKaoB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371600"/>
            <a:ext cx="6172200" cy="4623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dirty="0" smtClean="0"/>
          </a:p>
          <a:p>
            <a:r>
              <a:rPr lang="en-US" sz="3600" dirty="0" smtClean="0"/>
              <a:t>Joe Bateman</a:t>
            </a:r>
          </a:p>
          <a:p>
            <a:r>
              <a:rPr lang="en-US" sz="3600" dirty="0" smtClean="0"/>
              <a:t>202-716-3702	</a:t>
            </a:r>
          </a:p>
          <a:p>
            <a:r>
              <a:rPr lang="en-US" sz="3600" dirty="0" smtClean="0"/>
              <a:t>joebateman@isri.org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Questions?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First Order of Business.</a:t>
            </a:r>
          </a:p>
          <a:p>
            <a:r>
              <a:rPr lang="en-US" dirty="0" smtClean="0"/>
              <a:t>PPE is Last Resort. </a:t>
            </a:r>
            <a:endParaRPr lang="en-US" dirty="0" smtClean="0"/>
          </a:p>
          <a:p>
            <a:r>
              <a:rPr lang="en-US" dirty="0" smtClean="0"/>
              <a:t>Make it simple.</a:t>
            </a:r>
          </a:p>
          <a:p>
            <a:r>
              <a:rPr lang="en-US" dirty="0" smtClean="0"/>
              <a:t>Document.</a:t>
            </a:r>
          </a:p>
          <a:p>
            <a:r>
              <a:rPr lang="en-US" dirty="0" smtClean="0"/>
              <a:t>http://</a:t>
            </a:r>
            <a:r>
              <a:rPr lang="en-US" dirty="0" smtClean="0"/>
              <a:t>www.osha.gov/Publications/osha3071.pdf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Hazard Assessment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Tell me.</a:t>
            </a:r>
          </a:p>
          <a:p>
            <a:r>
              <a:rPr lang="en-US" dirty="0" smtClean="0"/>
              <a:t>Tell me now.</a:t>
            </a:r>
          </a:p>
          <a:p>
            <a:r>
              <a:rPr lang="en-US" dirty="0" smtClean="0"/>
              <a:t>Write it down.</a:t>
            </a:r>
          </a:p>
          <a:p>
            <a:r>
              <a:rPr lang="en-US" dirty="0" smtClean="0"/>
              <a:t>_____________________________________</a:t>
            </a:r>
          </a:p>
          <a:p>
            <a:r>
              <a:rPr lang="en-US" dirty="0" smtClean="0"/>
              <a:t>_____________________________________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Accident Reporting &amp; Investigation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642872"/>
          </a:xfrm>
        </p:spPr>
        <p:txBody>
          <a:bodyPr/>
          <a:lstStyle/>
          <a:p>
            <a:r>
              <a:rPr lang="en-US" dirty="0" smtClean="0"/>
              <a:t>Let the experts do it.</a:t>
            </a:r>
          </a:p>
          <a:p>
            <a:r>
              <a:rPr lang="en-US" dirty="0" smtClean="0"/>
              <a:t>Use local talent.</a:t>
            </a:r>
          </a:p>
          <a:p>
            <a:r>
              <a:rPr lang="en-US" dirty="0" smtClean="0"/>
              <a:t>First Aid Logs.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Aid/CPR/AED</a:t>
            </a:r>
            <a:endParaRPr lang="en-US" dirty="0"/>
          </a:p>
        </p:txBody>
      </p:sp>
      <p:pic>
        <p:nvPicPr>
          <p:cNvPr id="1026" name="Picture 2" descr="http://t3.gstatic.com/images?q=tbn:ANd9GcThrXMN5mU9nM8-9lW4R9pfnJBKlcicMbJdHIxSKOMYLORwTfR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2895600"/>
            <a:ext cx="3581400" cy="35814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We’ve got kits.</a:t>
            </a:r>
          </a:p>
          <a:p>
            <a:r>
              <a:rPr lang="en-US" dirty="0" smtClean="0"/>
              <a:t>Here’s where they are.</a:t>
            </a:r>
          </a:p>
          <a:p>
            <a:r>
              <a:rPr lang="en-US" dirty="0" smtClean="0"/>
              <a:t>Here’s how to use them.</a:t>
            </a:r>
          </a:p>
          <a:p>
            <a:r>
              <a:rPr lang="en-US" dirty="0" smtClean="0"/>
              <a:t>Here’s how to dispose of them.</a:t>
            </a:r>
          </a:p>
          <a:p>
            <a:r>
              <a:rPr lang="en-US" dirty="0" smtClean="0"/>
              <a:t>Don’t put your hands in somebody else’s blood.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Bloodborne</a:t>
            </a:r>
            <a:r>
              <a:rPr lang="en-US" dirty="0" smtClean="0"/>
              <a:t> Pathogens</a:t>
            </a:r>
            <a:endParaRPr lang="en-US" dirty="0"/>
          </a:p>
        </p:txBody>
      </p:sp>
      <p:pic>
        <p:nvPicPr>
          <p:cNvPr id="17410" name="Picture 2" descr="http://t3.gstatic.com/images?q=tbn:ANd9GcQCbcceV3YBFsCIYzGgj2TI_KxdsBKwbxJmMHd-8gHKS9H56x5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3886200"/>
            <a:ext cx="3276600" cy="25229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 every cylinder secured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Always upright.</a:t>
            </a:r>
          </a:p>
          <a:p>
            <a:r>
              <a:rPr lang="en-US" dirty="0" smtClean="0"/>
              <a:t>If refilling, train.</a:t>
            </a:r>
          </a:p>
          <a:p>
            <a:r>
              <a:rPr lang="en-US" dirty="0" smtClean="0"/>
              <a:t>__________________________________</a:t>
            </a:r>
          </a:p>
          <a:p>
            <a:r>
              <a:rPr lang="en-US" dirty="0" smtClean="0"/>
              <a:t>__________________________________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Compressed Gas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crawl in a hole unless you know what’s in there.</a:t>
            </a:r>
          </a:p>
          <a:p>
            <a:r>
              <a:rPr lang="en-US" dirty="0" smtClean="0"/>
              <a:t>Mark ‘</a:t>
            </a:r>
            <a:r>
              <a:rPr lang="en-US" dirty="0" smtClean="0"/>
              <a:t>em</a:t>
            </a:r>
            <a:r>
              <a:rPr lang="en-US" dirty="0" smtClean="0"/>
              <a:t>.</a:t>
            </a:r>
          </a:p>
          <a:p>
            <a:r>
              <a:rPr lang="en-US" dirty="0" smtClean="0"/>
              <a:t>Train—thoroughly.</a:t>
            </a:r>
          </a:p>
          <a:p>
            <a:r>
              <a:rPr lang="en-US" dirty="0" smtClean="0"/>
              <a:t>Have a way out.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Confined Space Entry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You’re not an electrician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“A man’s </a:t>
            </a:r>
            <a:r>
              <a:rPr lang="en-US" dirty="0" smtClean="0"/>
              <a:t>gotta</a:t>
            </a:r>
            <a:r>
              <a:rPr lang="en-US" dirty="0" smtClean="0"/>
              <a:t> know his limitations.”</a:t>
            </a:r>
          </a:p>
          <a:p>
            <a:pPr lvl="2"/>
            <a:r>
              <a:rPr lang="en-US" dirty="0" smtClean="0"/>
              <a:t>--Clint Eastwood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 Safety</a:t>
            </a:r>
            <a:endParaRPr lang="en-US" dirty="0"/>
          </a:p>
        </p:txBody>
      </p:sp>
      <p:pic>
        <p:nvPicPr>
          <p:cNvPr id="14338" name="Picture 2" descr="http://t0.gstatic.com/images?q=tbn:ANd9GcS20b2innJ4CDKbrzPMoKOw8B-VXKSIhkm-oQjX90rnxEBwZ3QFA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3276600"/>
            <a:ext cx="3886200" cy="32096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1361</TotalTime>
  <Words>446</Words>
  <Application>Microsoft Office PowerPoint</Application>
  <PresentationFormat>On-screen Show (4:3)</PresentationFormat>
  <Paragraphs>135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Concourse</vt:lpstr>
      <vt:lpstr>Safety: How to Create &amp; Run a Safety Program in Today’s Scrap Yard</vt:lpstr>
      <vt:lpstr>What elements do you need?</vt:lpstr>
      <vt:lpstr>Hazard Assessment</vt:lpstr>
      <vt:lpstr>Accident Reporting &amp; Investigation</vt:lpstr>
      <vt:lpstr>First Aid/CPR/AED</vt:lpstr>
      <vt:lpstr>Bloodborne Pathogens</vt:lpstr>
      <vt:lpstr>Compressed Gas</vt:lpstr>
      <vt:lpstr>Confined Space Entry </vt:lpstr>
      <vt:lpstr>Electrical Safety</vt:lpstr>
      <vt:lpstr>Contractor Safety</vt:lpstr>
      <vt:lpstr>Emergency Action Planning</vt:lpstr>
      <vt:lpstr>Fall Protection</vt:lpstr>
      <vt:lpstr>Fire Prevention</vt:lpstr>
      <vt:lpstr>Forklift Operation </vt:lpstr>
      <vt:lpstr>Hazard Communication</vt:lpstr>
      <vt:lpstr>Hearing Conservation</vt:lpstr>
      <vt:lpstr>Lockout/Tagout</vt:lpstr>
      <vt:lpstr>Personal Protective Equipment</vt:lpstr>
      <vt:lpstr>Respiratory Protection</vt:lpstr>
      <vt:lpstr>Welding &amp; Torch Cutting</vt:lpstr>
      <vt:lpstr>You’ve got to give a damn.</vt:lpstr>
      <vt:lpstr>Questions?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Safety: How to Create &amp; Run a Safety Program in Today’s Scrap Yard</dc:title>
  <dc:creator>JoeBateman</dc:creator>
  <cp:lastModifiedBy>JoeBateman</cp:lastModifiedBy>
  <cp:revision>27</cp:revision>
  <dcterms:created xsi:type="dcterms:W3CDTF">2011-12-30T20:26:31Z</dcterms:created>
  <dcterms:modified xsi:type="dcterms:W3CDTF">2012-01-03T18:01:58Z</dcterms:modified>
</cp:coreProperties>
</file>