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</p:sldMasterIdLst>
  <p:notesMasterIdLst>
    <p:notesMasterId r:id="rId29"/>
  </p:notesMasterIdLst>
  <p:handoutMasterIdLst>
    <p:handoutMasterId r:id="rId30"/>
  </p:handoutMasterIdLst>
  <p:sldIdLst>
    <p:sldId id="311" r:id="rId2"/>
    <p:sldId id="316" r:id="rId3"/>
    <p:sldId id="379" r:id="rId4"/>
    <p:sldId id="258" r:id="rId5"/>
    <p:sldId id="276" r:id="rId6"/>
    <p:sldId id="284" r:id="rId7"/>
    <p:sldId id="378" r:id="rId8"/>
    <p:sldId id="320" r:id="rId9"/>
    <p:sldId id="371" r:id="rId10"/>
    <p:sldId id="375" r:id="rId11"/>
    <p:sldId id="372" r:id="rId12"/>
    <p:sldId id="373" r:id="rId13"/>
    <p:sldId id="374" r:id="rId14"/>
    <p:sldId id="363" r:id="rId15"/>
    <p:sldId id="369" r:id="rId16"/>
    <p:sldId id="381" r:id="rId17"/>
    <p:sldId id="382" r:id="rId18"/>
    <p:sldId id="383" r:id="rId19"/>
    <p:sldId id="384" r:id="rId20"/>
    <p:sldId id="380" r:id="rId21"/>
    <p:sldId id="386" r:id="rId22"/>
    <p:sldId id="367" r:id="rId23"/>
    <p:sldId id="387" r:id="rId24"/>
    <p:sldId id="385" r:id="rId25"/>
    <p:sldId id="376" r:id="rId26"/>
    <p:sldId id="388" r:id="rId27"/>
    <p:sldId id="293" r:id="rId28"/>
  </p:sldIdLst>
  <p:sldSz cx="9144000" cy="6858000" type="screen4x3"/>
  <p:notesSz cx="6950075" cy="9236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rie Blewitt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7AA7"/>
    <a:srgbClr val="278CC3"/>
    <a:srgbClr val="CFE0EB"/>
    <a:srgbClr val="241489"/>
    <a:srgbClr val="8BFFFF"/>
    <a:srgbClr val="4F80FF"/>
    <a:srgbClr val="00EC89"/>
    <a:srgbClr val="2F52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72" autoAdjust="0"/>
    <p:restoredTop sz="87135" autoAdjust="0"/>
  </p:normalViewPr>
  <p:slideViewPr>
    <p:cSldViewPr snapToGrid="0" snapToObjects="1">
      <p:cViewPr varScale="1">
        <p:scale>
          <a:sx n="113" d="100"/>
          <a:sy n="113" d="100"/>
        </p:scale>
        <p:origin x="1206" y="96"/>
      </p:cViewPr>
      <p:guideLst>
        <p:guide orient="horz" pos="214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11699" cy="461805"/>
          </a:xfrm>
          <a:prstGeom prst="rect">
            <a:avLst/>
          </a:prstGeom>
        </p:spPr>
        <p:txBody>
          <a:bodyPr vert="horz" lIns="92285" tIns="46144" rIns="92285" bIns="4614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70" y="1"/>
            <a:ext cx="3011699" cy="461805"/>
          </a:xfrm>
          <a:prstGeom prst="rect">
            <a:avLst/>
          </a:prstGeom>
        </p:spPr>
        <p:txBody>
          <a:bodyPr vert="horz" lIns="92285" tIns="46144" rIns="92285" bIns="4614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42AB44-77A9-40AF-96EE-8CCD92A3840D}" type="datetimeFigureOut">
              <a:rPr lang="en-US"/>
              <a:pPr>
                <a:defRPr/>
              </a:pPr>
              <a:t>9/10/2015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2668"/>
            <a:ext cx="3011699" cy="461805"/>
          </a:xfrm>
          <a:prstGeom prst="rect">
            <a:avLst/>
          </a:prstGeom>
        </p:spPr>
        <p:txBody>
          <a:bodyPr vert="horz" lIns="92285" tIns="46144" rIns="92285" bIns="461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70" y="8772668"/>
            <a:ext cx="3011699" cy="461805"/>
          </a:xfrm>
          <a:prstGeom prst="rect">
            <a:avLst/>
          </a:prstGeom>
        </p:spPr>
        <p:txBody>
          <a:bodyPr vert="horz" lIns="92285" tIns="46144" rIns="92285" bIns="4614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0452EAC-6B7E-4DAC-8344-D60A00EF6F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5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11699" cy="461805"/>
          </a:xfrm>
          <a:prstGeom prst="rect">
            <a:avLst/>
          </a:prstGeom>
        </p:spPr>
        <p:txBody>
          <a:bodyPr vert="horz" lIns="92285" tIns="46144" rIns="92285" bIns="4614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70" y="1"/>
            <a:ext cx="3011699" cy="461805"/>
          </a:xfrm>
          <a:prstGeom prst="rect">
            <a:avLst/>
          </a:prstGeom>
        </p:spPr>
        <p:txBody>
          <a:bodyPr vert="horz" lIns="92285" tIns="46144" rIns="92285" bIns="4614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EDD1AF5-3CE1-4D3E-8229-B3E89071A378}" type="datetimeFigureOut">
              <a:rPr lang="en-US"/>
              <a:pPr>
                <a:defRPr/>
              </a:pPr>
              <a:t>9/10/2015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5" tIns="46144" rIns="92285" bIns="4614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8"/>
            <a:ext cx="5560060" cy="4156235"/>
          </a:xfrm>
          <a:prstGeom prst="rect">
            <a:avLst/>
          </a:prstGeom>
        </p:spPr>
        <p:txBody>
          <a:bodyPr vert="horz" lIns="92285" tIns="46144" rIns="92285" bIns="4614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72668"/>
            <a:ext cx="3011699" cy="461805"/>
          </a:xfrm>
          <a:prstGeom prst="rect">
            <a:avLst/>
          </a:prstGeom>
        </p:spPr>
        <p:txBody>
          <a:bodyPr vert="horz" lIns="92285" tIns="46144" rIns="92285" bIns="461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70" y="8772668"/>
            <a:ext cx="3011699" cy="461805"/>
          </a:xfrm>
          <a:prstGeom prst="rect">
            <a:avLst/>
          </a:prstGeom>
        </p:spPr>
        <p:txBody>
          <a:bodyPr vert="horz" lIns="92285" tIns="46144" rIns="92285" bIns="4614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C62E0DD-5355-4FCB-96A7-A41012CF17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362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Institute of Scrap Recycling Industries (ISRI)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>
                <a:latin typeface="Helvetica" pitchFamily="34" charset="0"/>
                <a:ea typeface="Calibri" pitchFamily="34" charset="0"/>
                <a:cs typeface="Times New Roman" pitchFamily="18" charset="0"/>
              </a:rPr>
              <a:t>ISRI is an international trade association that represents more than 1,700 member companies that process, broker and consume scrap (ranging from small, family-owned businesses to large, multi-national corporations)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>
                <a:latin typeface="Helvetica" pitchFamily="34" charset="0"/>
                <a:ea typeface="Calibri" pitchFamily="34" charset="0"/>
                <a:cs typeface="Times New Roman" pitchFamily="18" charset="0"/>
              </a:rPr>
              <a:t>Representing 7,000+ facilities worldwide - that process, broker &amp; consume scrap metals, paper, plastics, glass, textiles, rubber, and electronics.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D2DC3A-93DC-49E1-B117-4749848D9E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669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Recycling Globally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U.S. is the world’s largest scrap exporter.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dirty="0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51 million metric tons exported.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The value of exported materials is $39 billion in 158 countries.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AB1BB-ACDF-4CDD-BA82-61DB631BED2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753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16CDF-83B3-43B5-B312-DDBCAF253D6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005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/>
              <a:t>What if I do not have all of these safety programs in place at my business?</a:t>
            </a:r>
            <a:endParaRPr lang="en-US" dirty="0"/>
          </a:p>
          <a:p>
            <a:r>
              <a:rPr lang="en-US" dirty="0"/>
              <a:t>ISRI is committed to providing the resources to assist any interested company achieve the milestones required for membership in the Circle of Safety Excellence™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16CDF-83B3-43B5-B312-DDBCAF253D6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971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Recycling Globally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U.S. is the world’s largest scrap exporter.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dirty="0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51 million metric tons exported.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The value of exported materials is $39 billion in 158 countries.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AB1BB-ACDF-4CDD-BA82-61DB631BED2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066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Recycling Globally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U.S. is the world’s largest scrap exporter.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dirty="0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51 million metric tons exported.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The value of exported materials is $39 billion in 158 countries.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AB1BB-ACDF-4CDD-BA82-61DB631BED2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4336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Recycling Globally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U.S. is the world’s largest scrap exporter.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dirty="0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51 million metric tons exported.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The value of exported materials is $39 billion in 158 countries.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AB1BB-ACDF-4CDD-BA82-61DB631BED2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9617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Recycling Globally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U.S. is the world’s largest scrap exporter.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dirty="0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51 million metric tons exported.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The value of exported materials is $39 billion in 158 countries.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AB1BB-ACDF-4CDD-BA82-61DB631BED2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093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Recycling Globally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U.S. is the world’s largest scrap exporter.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dirty="0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51 million metric tons exported.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The value of exported materials is $39 billion in 158 countries.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AB1BB-ACDF-4CDD-BA82-61DB631BED2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627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Recycling Globally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U.S. is the world’s largest scrap exporter.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dirty="0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51 million metric tons exported.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The value of exported materials is $39 billion in 158 countries.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AB1BB-ACDF-4CDD-BA82-61DB631BED2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6639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Recycling Globally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U.S. is the world’s largest scrap exporter.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dirty="0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51 million metric tons exported.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The value of exported materials is $39 billion in 158 countries.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AB1BB-ACDF-4CDD-BA82-61DB631BED2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461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7723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Recycling Globally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U.S. is the world’s largest scrap exporter.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dirty="0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51 million metric tons exported.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The value of exported materials is $39 billion in 158 countries.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AB1BB-ACDF-4CDD-BA82-61DB631BED2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198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Recycling Globally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U.S. is the world’s largest scrap exporter.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dirty="0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51 million metric tons exported.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The value of exported materials is $39 billion in 158 countries.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AB1BB-ACDF-4CDD-BA82-61DB631BED2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299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Recycling Globally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U.S. is the world’s largest scrap exporter.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dirty="0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51 million metric tons exported.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The value of exported materials is $39 billion in 158 countries.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AB1BB-ACDF-4CDD-BA82-61DB631BED2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839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Recycling Globally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U.S. is the world’s largest scrap exporter.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dirty="0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51 million metric tons exported.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The value of exported materials is $39 billion in 158 countries.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AB1BB-ACDF-4CDD-BA82-61DB631BED2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329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Recycling Globally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U.S. is the world’s largest scrap exporter.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dirty="0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51 million metric tons exported.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The value of exported materials is $39 billion in 158 countries.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AB1BB-ACDF-4CDD-BA82-61DB631BED2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888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Recycling Globally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U.S. is the world’s largest scrap exporter.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dirty="0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51 million metric tons exported.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The value of exported materials is $39 billion in 158 countries.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AB1BB-ACDF-4CDD-BA82-61DB631BED2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814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Recycling Globally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U.S. is the world’s largest scrap exporter.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dirty="0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51 million metric tons exported.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The value of exported materials is $39 billion in 158 countries.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AB1BB-ACDF-4CDD-BA82-61DB631BED2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32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78C299-D288-47A2-B943-F6CCE3397034}" type="datetime1">
              <a:rPr lang="en-US" smtClean="0"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34E062-2DC7-4891-97D0-46EA5365639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ISRIPowerpoint-0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9254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E4CCE0-66BC-42DA-B915-E0A7F1D2853D}" type="datetime1">
              <a:rPr lang="en-US" smtClean="0"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F98BB-76EE-41A4-9241-FEA9B80E13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105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177C36-1906-4F7D-9D3B-EE56E9404A9B}" type="datetime1">
              <a:rPr lang="en-US" smtClean="0"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42DB6-5B8C-4510-BC40-9E5A8F0A89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264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A32E5A-CAB1-4BF2-87CA-005726CE70DF}" type="datetime1">
              <a:rPr lang="en-US" smtClean="0"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DC135-2D44-43F4-8EF6-51E1DDE388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426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0EC032-2E66-4DA1-BC42-F7D5D1348A6F}" type="datetime1">
              <a:rPr lang="en-US" smtClean="0"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4520F4-12F2-4286-A661-783F99CA5A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774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EA22B5-D9E8-4BEF-849A-3A8B8BB89B72}" type="datetime1">
              <a:rPr lang="en-US" smtClean="0"/>
              <a:t>9/10/2015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D5394-36B4-4A2E-AA75-731DE85A3F2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897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98671C-2389-424C-A8B8-188F347A38C6}" type="datetime1">
              <a:rPr lang="en-US" smtClean="0"/>
              <a:t>9/10/2015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2CA938-0B63-477B-8992-3E5324BEFAE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415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5DF634-36D1-4888-9A88-791E2789580C}" type="datetime1">
              <a:rPr lang="en-US" smtClean="0"/>
              <a:t>9/10/2015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D1FC2-56BB-46B0-8FE9-94DCE31B77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649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36FBE5-6520-4591-B346-E60838B57692}" type="datetime1">
              <a:rPr lang="en-US" smtClean="0"/>
              <a:t>9/10/2015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BE0D7-94A6-4BF6-974E-F8AED3EDB6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44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643437-59B6-42B4-A7A6-1E6E38737ACB}" type="datetime1">
              <a:rPr lang="en-US" smtClean="0"/>
              <a:t>9/10/2015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F30F29-549C-4751-BC50-DFBD64449E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861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D1012B-930D-4074-B4F6-158AF361547A}" type="datetime1">
              <a:rPr lang="en-US" smtClean="0"/>
              <a:t>9/10/2015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D51151-7EEC-4BAA-AEA1-0BA8E2AAC7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46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56239E-ED51-4408-8480-3EDF5739F552}" type="datetime1">
              <a:rPr lang="en-US" smtClean="0"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9062C6E-31DB-4404-B55C-49A7D76044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ISRIPowerpoint-01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00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ri.org/" TargetMode="External"/><Relationship Id="rId2" Type="http://schemas.openxmlformats.org/officeDocument/2006/relationships/hyperlink" Target="mailto:robinwiener@isri.org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sri.org/safety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947351" y="907620"/>
            <a:ext cx="7620000" cy="25955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400" dirty="0" smtClean="0">
                <a:solidFill>
                  <a:srgbClr val="FFFFFF"/>
                </a:solidFill>
                <a:latin typeface="Century Gothic" pitchFamily="34" charset="0"/>
              </a:rPr>
              <a:t>Strengthening the Culture of Safety in the Scrap Recycling Industry</a:t>
            </a:r>
            <a:r>
              <a:rPr lang="en-US" sz="2400" i="1" dirty="0" smtClean="0">
                <a:solidFill>
                  <a:srgbClr val="FFFFFF"/>
                </a:solidFill>
                <a:latin typeface="Century Gothic" pitchFamily="34" charset="0"/>
              </a:rPr>
              <a:t/>
            </a:r>
            <a:br>
              <a:rPr lang="en-US" sz="2400" i="1" dirty="0" smtClean="0">
                <a:solidFill>
                  <a:srgbClr val="FFFFFF"/>
                </a:solidFill>
                <a:latin typeface="Century Gothic" pitchFamily="34" charset="0"/>
              </a:rPr>
            </a:br>
            <a:endParaRPr lang="en-US" sz="2400" i="1" dirty="0" smtClean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535459" y="3602038"/>
            <a:ext cx="8410833" cy="1655762"/>
          </a:xfrm>
        </p:spPr>
        <p:txBody>
          <a:bodyPr>
            <a:normAutofit lnSpcReduction="10000"/>
          </a:bodyPr>
          <a:lstStyle/>
          <a:p>
            <a:pPr eaLnBrk="1" hangingPunct="1"/>
            <a:endParaRPr lang="en-US" i="1" dirty="0" smtClean="0">
              <a:latin typeface="Century Gothic" pitchFamily="34" charset="0"/>
            </a:endParaRPr>
          </a:p>
          <a:p>
            <a:pPr eaLnBrk="1" hangingPunct="1"/>
            <a:r>
              <a:rPr lang="en-US" i="1" dirty="0" smtClean="0">
                <a:latin typeface="Century Gothic" pitchFamily="34" charset="0"/>
              </a:rPr>
              <a:t>Robin Wiener, ISRI President </a:t>
            </a:r>
          </a:p>
          <a:p>
            <a:r>
              <a:rPr lang="en-US" i="1" dirty="0" smtClean="0">
                <a:latin typeface="Century Gothic" pitchFamily="34" charset="0"/>
              </a:rPr>
              <a:t>ASLRRA Short Line Safety Institute </a:t>
            </a:r>
          </a:p>
          <a:p>
            <a:r>
              <a:rPr lang="en-US" i="1" dirty="0" smtClean="0">
                <a:latin typeface="Century Gothic" pitchFamily="34" charset="0"/>
              </a:rPr>
              <a:t>Railroad, Safety and Education Forum (Washington DC)</a:t>
            </a:r>
          </a:p>
          <a:p>
            <a:r>
              <a:rPr lang="en-US" i="1" dirty="0" smtClean="0">
                <a:latin typeface="Century Gothic" pitchFamily="34" charset="0"/>
              </a:rPr>
              <a:t>September 10, 2015</a:t>
            </a:r>
          </a:p>
        </p:txBody>
      </p:sp>
    </p:spTree>
    <p:extLst>
      <p:ext uri="{BB962C8B-B14F-4D97-AF65-F5344CB8AC3E}">
        <p14:creationId xmlns:p14="http://schemas.microsoft.com/office/powerpoint/2010/main" val="116046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0" y="11113"/>
            <a:ext cx="6943725" cy="86042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Century Gothic" pitchFamily="34" charset="0"/>
              </a:rPr>
              <a:t>   New Approach Needed</a:t>
            </a:r>
            <a:endParaRPr lang="en-US" sz="2400" b="1" dirty="0" smtClean="0">
              <a:latin typeface="Century Gothic" pitchFamily="34" charset="0"/>
              <a:cs typeface="Helvetic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DC135-2D44-43F4-8EF6-51E1DDE388E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5128" y="1287244"/>
            <a:ext cx="841354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4E7AA7"/>
                </a:solidFill>
                <a:latin typeface="Century Gothic" panose="020B0502020202020204" pitchFamily="34" charset="0"/>
              </a:rPr>
              <a:t>Industry leaders brought together in early 2014 to have a thoughtful &amp; deliberate discussion on what ISRI can &amp; should do to help members address the issue of workplace safety more effectively.  </a:t>
            </a:r>
          </a:p>
          <a:p>
            <a:endParaRPr lang="en-US" b="1" dirty="0">
              <a:solidFill>
                <a:srgbClr val="4E7AA7"/>
              </a:solidFill>
              <a:latin typeface="Century Gothic" panose="020B0502020202020204" pitchFamily="34" charset="0"/>
            </a:endParaRPr>
          </a:p>
          <a:p>
            <a:r>
              <a:rPr lang="en-US" b="1" dirty="0" smtClean="0">
                <a:solidFill>
                  <a:srgbClr val="4E7AA7"/>
                </a:solidFill>
                <a:latin typeface="Century Gothic" panose="020B0502020202020204" pitchFamily="34" charset="0"/>
              </a:rPr>
              <a:t>They asked themselves 3 questions: </a:t>
            </a:r>
          </a:p>
          <a:p>
            <a:endParaRPr lang="en-US" i="1" dirty="0"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Century Gothic" panose="020B0502020202020204" pitchFamily="34" charset="0"/>
              </a:rPr>
              <a:t>What Problem(s) are we trying to Solve</a:t>
            </a:r>
            <a:r>
              <a:rPr lang="en-US" b="1" dirty="0" smtClean="0">
                <a:latin typeface="Century Gothic" panose="020B0502020202020204" pitchFamily="34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latin typeface="Century Gothic" panose="020B0502020202020204" pitchFamily="34" charset="0"/>
              </a:rPr>
              <a:t>What would success look like?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latin typeface="Century Gothic" panose="020B0502020202020204" pitchFamily="34" charset="0"/>
              </a:rPr>
              <a:t>How do we get from problem to success?</a:t>
            </a:r>
            <a:endParaRPr lang="en-US" b="1" dirty="0">
              <a:latin typeface="Century Gothic" panose="020B0502020202020204" pitchFamily="34" charset="0"/>
            </a:endParaRPr>
          </a:p>
          <a:p>
            <a:pPr marL="227013" lvl="1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endParaRPr lang="en-US" sz="1600" i="1" dirty="0" smtClean="0">
              <a:latin typeface="Candara" panose="020E0502030303020204" pitchFamily="34" charset="0"/>
            </a:endParaRPr>
          </a:p>
          <a:p>
            <a:endParaRPr lang="en-US" sz="1600" i="1" dirty="0" smtClean="0">
              <a:latin typeface="Candara" panose="020E0502030303020204" pitchFamily="34" charset="0"/>
            </a:endParaRPr>
          </a:p>
          <a:p>
            <a:endParaRPr lang="en-US" sz="1600" dirty="0" smtClean="0">
              <a:latin typeface="Century Gothic" pitchFamily="34" charset="0"/>
            </a:endParaRPr>
          </a:p>
          <a:p>
            <a:endParaRPr lang="en-US" sz="1600" dirty="0" smtClean="0">
              <a:latin typeface="Century Gothic" pitchFamily="34" charset="0"/>
            </a:endParaRPr>
          </a:p>
          <a:p>
            <a:endParaRPr lang="en-US" sz="1600" dirty="0" smtClean="0">
              <a:latin typeface="Century Gothic" pitchFamily="34" charset="0"/>
            </a:endParaRPr>
          </a:p>
          <a:p>
            <a:endParaRPr lang="en-US" sz="2400" b="1" dirty="0">
              <a:solidFill>
                <a:srgbClr val="4E7AA7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50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0" y="11113"/>
            <a:ext cx="6943725" cy="86042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Century Gothic" pitchFamily="34" charset="0"/>
              </a:rPr>
              <a:t>What Problem(s) are we Trying to Solve?</a:t>
            </a:r>
            <a:endParaRPr lang="en-US" sz="2400" b="1" dirty="0" smtClean="0">
              <a:latin typeface="Century Gothic" pitchFamily="34" charset="0"/>
              <a:cs typeface="Helvetic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DC135-2D44-43F4-8EF6-51E1DDE388E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5128" y="1287244"/>
            <a:ext cx="841354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7013" lvl="1" indent="0">
              <a:buNone/>
            </a:pPr>
            <a:r>
              <a:rPr lang="en-US" b="1" dirty="0" smtClean="0">
                <a:solidFill>
                  <a:srgbClr val="4E7AA7"/>
                </a:solidFill>
                <a:latin typeface="Century Gothic" panose="020B0502020202020204" pitchFamily="34" charset="0"/>
              </a:rPr>
              <a:t>No single problem, but a combination of many …</a:t>
            </a:r>
          </a:p>
          <a:p>
            <a:pPr marL="227013" lvl="1" indent="0">
              <a:buNone/>
            </a:pPr>
            <a:endParaRPr lang="en-US" b="1" dirty="0">
              <a:solidFill>
                <a:srgbClr val="4E7AA7"/>
              </a:solidFill>
              <a:latin typeface="Century Gothic" panose="020B050202020202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The Recycling Industry is a Safe Industry IF ….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Member Apathy/Outliers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Safety Creep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Lack of Management/Owner Commitment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Lack of Proper Industry Metrics &amp; Data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Lack of Strong External Driver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Communications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Industry Competition</a:t>
            </a:r>
          </a:p>
          <a:p>
            <a:endParaRPr lang="en-US" sz="1600" i="1" dirty="0" smtClean="0">
              <a:latin typeface="Candara" panose="020E0502030303020204" pitchFamily="34" charset="0"/>
            </a:endParaRPr>
          </a:p>
          <a:p>
            <a:endParaRPr lang="en-US" sz="1600" i="1" dirty="0" smtClean="0">
              <a:latin typeface="Candara" panose="020E0502030303020204" pitchFamily="34" charset="0"/>
            </a:endParaRPr>
          </a:p>
          <a:p>
            <a:endParaRPr lang="en-US" sz="1600" dirty="0" smtClean="0">
              <a:latin typeface="Century Gothic" pitchFamily="34" charset="0"/>
            </a:endParaRPr>
          </a:p>
          <a:p>
            <a:endParaRPr lang="en-US" sz="1600" dirty="0" smtClean="0">
              <a:latin typeface="Century Gothic" pitchFamily="34" charset="0"/>
            </a:endParaRPr>
          </a:p>
          <a:p>
            <a:endParaRPr lang="en-US" sz="1600" dirty="0" smtClean="0">
              <a:latin typeface="Century Gothic" pitchFamily="34" charset="0"/>
            </a:endParaRPr>
          </a:p>
          <a:p>
            <a:endParaRPr lang="en-US" sz="2400" b="1" dirty="0">
              <a:solidFill>
                <a:srgbClr val="4E7AA7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17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0" y="11113"/>
            <a:ext cx="6943725" cy="86042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Century Gothic" pitchFamily="34" charset="0"/>
              </a:rPr>
              <a:t>  What Does Success Look like? </a:t>
            </a:r>
            <a:endParaRPr lang="en-US" sz="2400" b="1" dirty="0" smtClean="0">
              <a:latin typeface="Century Gothic" pitchFamily="34" charset="0"/>
              <a:cs typeface="Helvetic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DC135-2D44-43F4-8EF6-51E1DDE388E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5128" y="1367175"/>
            <a:ext cx="841354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Century Gothic" panose="020B0502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4E7AA7"/>
                </a:solidFill>
                <a:latin typeface="Century Gothic" panose="020B0502020202020204" pitchFamily="34" charset="0"/>
              </a:rPr>
              <a:t>To understand what we are trying to achieve, envisioned the following reality for the industry 10 years from now</a:t>
            </a:r>
            <a:r>
              <a:rPr lang="en-US" b="1" dirty="0" smtClean="0">
                <a:solidFill>
                  <a:srgbClr val="4E7AA7"/>
                </a:solidFill>
                <a:latin typeface="Century Gothic" panose="020B0502020202020204" pitchFamily="34" charset="0"/>
              </a:rPr>
              <a:t>…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solidFill>
                <a:srgbClr val="4E7AA7"/>
              </a:solidFill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1600" dirty="0">
                <a:latin typeface="Century Gothic" panose="020B0502020202020204" pitchFamily="34" charset="0"/>
              </a:rPr>
              <a:t>The term “deadliest” no longer used to describe the industry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>
                <a:latin typeface="Century Gothic" panose="020B0502020202020204" pitchFamily="34" charset="0"/>
              </a:rPr>
              <a:t>Ratio of outliers to engaged members is flipped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>
                <a:latin typeface="Century Gothic" panose="020B0502020202020204" pitchFamily="34" charset="0"/>
              </a:rPr>
              <a:t>Continuous improvement approach throughout the industry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>
                <a:latin typeface="Century Gothic" panose="020B0502020202020204" pitchFamily="34" charset="0"/>
              </a:rPr>
              <a:t>Zero Tolerance permeates all within the industry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>
                <a:latin typeface="Century Gothic" panose="020B0502020202020204" pitchFamily="34" charset="0"/>
              </a:rPr>
              <a:t>Leadership by example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>
                <a:latin typeface="Century Gothic" panose="020B0502020202020204" pitchFamily="34" charset="0"/>
              </a:rPr>
              <a:t>Common industry safety benchmarks established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>
                <a:latin typeface="Century Gothic" panose="020B0502020202020204" pitchFamily="34" charset="0"/>
              </a:rPr>
              <a:t>Use of metrics would lead to solutions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>
                <a:latin typeface="Century Gothic" panose="020B0502020202020204" pitchFamily="34" charset="0"/>
              </a:rPr>
              <a:t>Safety messages communicated to all layers within all companies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>
                <a:latin typeface="Century Gothic" panose="020B0502020202020204" pitchFamily="34" charset="0"/>
              </a:rPr>
              <a:t>Safety on par with operations &amp; other key aspects of the business</a:t>
            </a:r>
          </a:p>
          <a:p>
            <a:endParaRPr lang="en-US" sz="1600" i="1" dirty="0">
              <a:latin typeface="Candara" panose="020E0502030303020204" pitchFamily="34" charset="0"/>
            </a:endParaRPr>
          </a:p>
          <a:p>
            <a:endParaRPr lang="en-US" sz="1600" i="1" dirty="0" smtClean="0">
              <a:latin typeface="Candara" panose="020E0502030303020204" pitchFamily="34" charset="0"/>
            </a:endParaRPr>
          </a:p>
          <a:p>
            <a:endParaRPr lang="en-US" sz="1600" i="1" dirty="0" smtClean="0">
              <a:latin typeface="Candara" panose="020E0502030303020204" pitchFamily="34" charset="0"/>
            </a:endParaRPr>
          </a:p>
          <a:p>
            <a:endParaRPr lang="en-US" sz="1600" i="1" dirty="0" smtClean="0">
              <a:latin typeface="Candara" panose="020E0502030303020204" pitchFamily="34" charset="0"/>
            </a:endParaRPr>
          </a:p>
          <a:p>
            <a:endParaRPr lang="en-US" sz="1600" dirty="0" smtClean="0">
              <a:latin typeface="Century Gothic" pitchFamily="34" charset="0"/>
            </a:endParaRPr>
          </a:p>
          <a:p>
            <a:endParaRPr lang="en-US" sz="1600" dirty="0" smtClean="0">
              <a:latin typeface="Century Gothic" pitchFamily="34" charset="0"/>
            </a:endParaRPr>
          </a:p>
          <a:p>
            <a:endParaRPr lang="en-US" sz="1600" dirty="0" smtClean="0">
              <a:latin typeface="Century Gothic" pitchFamily="34" charset="0"/>
            </a:endParaRPr>
          </a:p>
          <a:p>
            <a:endParaRPr lang="en-US" sz="2400" b="1" dirty="0">
              <a:solidFill>
                <a:srgbClr val="4E7AA7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45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0" y="11113"/>
            <a:ext cx="6943725" cy="86042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Century Gothic" pitchFamily="34" charset="0"/>
              </a:rPr>
              <a:t>To Get From Problems to Success….</a:t>
            </a:r>
            <a:endParaRPr lang="en-US" sz="2400" b="1" dirty="0" smtClean="0">
              <a:latin typeface="Century Gothic" pitchFamily="34" charset="0"/>
              <a:cs typeface="Helvetic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DC135-2D44-43F4-8EF6-51E1DDE388E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5128" y="1367175"/>
            <a:ext cx="841354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4E7AA7"/>
                </a:solidFill>
                <a:latin typeface="Century Gothic" panose="020B0502020202020204" pitchFamily="34" charset="0"/>
              </a:rPr>
              <a:t>A </a:t>
            </a:r>
            <a:r>
              <a:rPr lang="en-US" b="1" dirty="0">
                <a:solidFill>
                  <a:srgbClr val="4E7AA7"/>
                </a:solidFill>
                <a:latin typeface="Century Gothic" panose="020B0502020202020204" pitchFamily="34" charset="0"/>
              </a:rPr>
              <a:t>problem as complex as how to drive &amp; create a safer industry requires a series, or family, of solutions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Multi-year strategy i.e., little can happen overnight, or even in one </a:t>
            </a:r>
            <a:r>
              <a:rPr lang="en-US" sz="1600" dirty="0" smtClean="0">
                <a:latin typeface="Century Gothic" panose="020B0502020202020204" pitchFamily="34" charset="0"/>
              </a:rPr>
              <a:t>year</a:t>
            </a:r>
          </a:p>
          <a:p>
            <a:endParaRPr lang="en-US" sz="16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entury Gothic" panose="020B0502020202020204" pitchFamily="34" charset="0"/>
              </a:rPr>
              <a:t>Menu of solutions developed, including </a:t>
            </a:r>
            <a:r>
              <a:rPr lang="en-US" sz="1600" dirty="0">
                <a:latin typeface="Century Gothic" panose="020B0502020202020204" pitchFamily="34" charset="0"/>
              </a:rPr>
              <a:t>annual safety week, a Book of 1001 Safety Ideas, new safety communications, cooperative efforts with OSHA, among many, many other </a:t>
            </a:r>
            <a:r>
              <a:rPr lang="en-US" sz="1600" dirty="0" smtClean="0">
                <a:latin typeface="Century Gothic" panose="020B0502020202020204" pitchFamily="34" charset="0"/>
              </a:rPr>
              <a:t>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i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endParaRPr lang="en-US" sz="1600" i="1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600" i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One </a:t>
            </a:r>
            <a:r>
              <a:rPr lang="en-US" sz="16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idea surfaced to the top as a priority: formation of a </a:t>
            </a:r>
            <a:r>
              <a:rPr lang="en-US" sz="16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Circle of Safety Excellence</a:t>
            </a:r>
            <a:r>
              <a:rPr lang="en-US" sz="1600" b="1" i="1" baseline="30000" dirty="0">
                <a:solidFill>
                  <a:srgbClr val="C00000"/>
                </a:solidFill>
                <a:latin typeface="Century Gothic" panose="020B0502020202020204" pitchFamily="34" charset="0"/>
              </a:rPr>
              <a:t>TM</a:t>
            </a:r>
            <a:r>
              <a:rPr lang="en-US" sz="16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, open to all members committed to safety, who would effectively lead by example.  </a:t>
            </a:r>
          </a:p>
          <a:p>
            <a:endParaRPr lang="en-US" sz="1600" i="1" dirty="0" smtClean="0">
              <a:latin typeface="Century Gothic" panose="020B0502020202020204" pitchFamily="34" charset="0"/>
            </a:endParaRPr>
          </a:p>
          <a:p>
            <a:endParaRPr lang="en-US" sz="1600" i="1" dirty="0" smtClean="0">
              <a:latin typeface="Century Gothic" panose="020B0502020202020204" pitchFamily="34" charset="0"/>
            </a:endParaRPr>
          </a:p>
          <a:p>
            <a:endParaRPr lang="en-US" sz="1600" i="1" dirty="0" smtClean="0">
              <a:latin typeface="Century Gothic" panose="020B0502020202020204" pitchFamily="34" charset="0"/>
            </a:endParaRPr>
          </a:p>
          <a:p>
            <a:endParaRPr lang="en-US" sz="1600" dirty="0" smtClean="0">
              <a:latin typeface="Century Gothic" pitchFamily="34" charset="0"/>
            </a:endParaRPr>
          </a:p>
          <a:p>
            <a:endParaRPr lang="en-US" sz="1600" dirty="0" smtClean="0">
              <a:latin typeface="Century Gothic" pitchFamily="34" charset="0"/>
            </a:endParaRPr>
          </a:p>
          <a:p>
            <a:endParaRPr lang="en-US" sz="1600" dirty="0" smtClean="0">
              <a:latin typeface="Century Gothic" pitchFamily="34" charset="0"/>
            </a:endParaRPr>
          </a:p>
          <a:p>
            <a:endParaRPr lang="en-US" sz="1600" b="1" dirty="0">
              <a:solidFill>
                <a:srgbClr val="4E7AA7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51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947351" y="907620"/>
            <a:ext cx="7620000" cy="25955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400" dirty="0" smtClean="0">
                <a:solidFill>
                  <a:srgbClr val="FFFFFF"/>
                </a:solidFill>
                <a:latin typeface="Century Gothic" pitchFamily="34" charset="0"/>
              </a:rPr>
              <a:t>Circle of Safety Excellence™</a:t>
            </a:r>
            <a:endParaRPr lang="en-US" sz="2400" i="1" dirty="0" smtClean="0">
              <a:solidFill>
                <a:srgbClr val="FFFFFF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0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0" y="11113"/>
            <a:ext cx="6943725" cy="86042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Century Gothic" pitchFamily="34" charset="0"/>
              </a:rPr>
              <a:t> The Circle of Safety Excellence™ </a:t>
            </a:r>
            <a:endParaRPr lang="en-US" sz="2400" b="1" dirty="0" smtClean="0">
              <a:latin typeface="Century Gothic" pitchFamily="34" charset="0"/>
              <a:cs typeface="Helvetic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DC135-2D44-43F4-8EF6-51E1DDE388E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48217" y="1219797"/>
            <a:ext cx="796713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3200" b="1" dirty="0" smtClean="0">
                <a:solidFill>
                  <a:srgbClr val="4E7A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Circle of Safety Excellence™?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Initiative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to help improve worker safety in the recycling industry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Goal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:  create a smart, effective &amp; sustainable program that grows over time to eventually encompass everyone within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ISRI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Benefits: benchmarking, sharing of best practices, mentoring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400" b="1" dirty="0">
              <a:solidFill>
                <a:srgbClr val="4E7AA7"/>
              </a:solidFill>
              <a:latin typeface="Century Gothic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258" y="4436001"/>
            <a:ext cx="2160394" cy="192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3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229" y="0"/>
            <a:ext cx="7886700" cy="1032095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entury Gothic" pitchFamily="34" charset="0"/>
              </a:rPr>
              <a:t> The Circle of Safety Excellence™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320" y="1321806"/>
            <a:ext cx="8250434" cy="44926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4E7A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Anticipated Benefits of being a member of the Circle …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Benchmarking</a:t>
            </a:r>
          </a:p>
          <a:p>
            <a:pPr lvl="1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Network of companies committed to safety</a:t>
            </a:r>
          </a:p>
          <a:p>
            <a:pPr lvl="1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Sharing best practices</a:t>
            </a:r>
          </a:p>
          <a:p>
            <a:pPr lvl="1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Recognition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DC135-2D44-43F4-8EF6-51E1DDE388EB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67" y="4715123"/>
            <a:ext cx="1541589" cy="137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4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229" y="0"/>
            <a:ext cx="7886700" cy="1032095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entury Gothic" pitchFamily="34" charset="0"/>
              </a:rPr>
              <a:t> The Circle of Safety Excellence™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563" y="1321806"/>
            <a:ext cx="8612660" cy="44926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4E7A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Obligation of Circle Members to Help Others</a:t>
            </a:r>
            <a:endParaRPr lang="en-US" sz="28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As a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group of like-minded companies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committed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to not only improving safety at their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own operations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but also within the industry as a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whole, it is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expected that Circle members will: 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Openly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share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best practices with others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If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asked, visit/invite other companies to see their operation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&amp;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associated safety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systems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willing to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assist/encourage enrollment in the Circle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Report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outcomes of all outreach efforts to the Circle Steering Committee 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en-US" dirty="0"/>
          </a:p>
          <a:p>
            <a:pPr marL="0" indent="0">
              <a:buNone/>
            </a:pP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DC135-2D44-43F4-8EF6-51E1DDE388EB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5" y="4733908"/>
            <a:ext cx="1541589" cy="137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0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7985"/>
            <a:ext cx="8229600" cy="76199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Must have the following safety programs in place and agree to random verification: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2000090"/>
            <a:ext cx="3733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Alcohol/Substance Abuse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Bloodborne </a:t>
            </a:r>
            <a:r>
              <a:rPr lang="en-US" dirty="0"/>
              <a:t>Pathogens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Confined </a:t>
            </a:r>
            <a:r>
              <a:rPr lang="en-US" dirty="0" smtClean="0"/>
              <a:t>Space       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Driver </a:t>
            </a:r>
            <a:r>
              <a:rPr lang="en-US" dirty="0" smtClean="0"/>
              <a:t>Training 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Fall Protection 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Fire Prevention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Fleet Management Safety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Forklift/Mobile Equipment operation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Hazard Communication </a:t>
            </a:r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Hot Work Permit</a:t>
            </a:r>
            <a:endParaRPr lang="en-US" dirty="0"/>
          </a:p>
          <a:p>
            <a:pPr lvl="0"/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4104237" y="2000090"/>
            <a:ext cx="4114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Housekeeping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Incident Investigation </a:t>
            </a:r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Industrial Hygiene evaluation (air &amp; noise monitoring)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Lockout/</a:t>
            </a:r>
            <a:r>
              <a:rPr lang="en-US" dirty="0"/>
              <a:t>T</a:t>
            </a:r>
            <a:r>
              <a:rPr lang="en-US" dirty="0" smtClean="0"/>
              <a:t>agout &amp; Electrical Safety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Machine Guarding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Hire safety orientation/training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Person responsible for safety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Personal Protective Equipment  (PPE)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Recordkeeping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Visitor Safety Control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286" y="4637630"/>
            <a:ext cx="1050747" cy="106415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6423-B511-4C7D-A5BB-2ADCBF880AE1}" type="slidenum">
              <a:rPr lang="en-US" smtClean="0"/>
              <a:t>18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04951" y="5416410"/>
            <a:ext cx="4952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These written programs are foundational elements of a company’s safety program.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64583" y="133443"/>
            <a:ext cx="7886700" cy="69848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entury Gothic" pitchFamily="34" charset="0"/>
              </a:rPr>
              <a:t> The Circle of Safety Excellence™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846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264400" cy="5257800"/>
          </a:xfrm>
        </p:spPr>
        <p:txBody>
          <a:bodyPr>
            <a:normAutofit/>
          </a:bodyPr>
          <a:lstStyle/>
          <a:p>
            <a:pPr marL="58738" lvl="1" indent="0">
              <a:buNone/>
            </a:pPr>
            <a:r>
              <a:rPr lang="en-US" sz="2400" b="1" dirty="0" smtClean="0">
                <a:solidFill>
                  <a:srgbClr val="4E7AA7"/>
                </a:solidFill>
              </a:rPr>
              <a:t>What if I do not have all of these safety programs in place?</a:t>
            </a:r>
          </a:p>
          <a:p>
            <a:pPr marL="400050" lvl="1" indent="0">
              <a:buNone/>
            </a:pPr>
            <a:endParaRPr lang="en-US" dirty="0" smtClean="0">
              <a:solidFill>
                <a:srgbClr val="4E7AA7"/>
              </a:solidFill>
            </a:endParaRPr>
          </a:p>
          <a:p>
            <a:pPr marL="400050" lvl="1" indent="0">
              <a:buNone/>
            </a:pPr>
            <a:r>
              <a:rPr lang="en-US" dirty="0"/>
              <a:t>ISRI is committed to providing the resources to assist any interested company achieve the milestones required for membership in the Circle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smtClean="0"/>
              <a:t>Working to create a peer to peer network, as well as an even stronger resource team through the ISRISafety Staff.  </a:t>
            </a:r>
          </a:p>
          <a:p>
            <a:pPr marL="400050" lvl="1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400050" lvl="1" indent="0">
              <a:buNone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00050" lvl="1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400050" lvl="1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400050" lvl="1" indent="0" algn="ctr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400050" lvl="1" indent="0" algn="ctr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125" y="3090333"/>
            <a:ext cx="1655275" cy="16764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6423-B511-4C7D-A5BB-2ADCBF880AE1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6267" y="275735"/>
            <a:ext cx="52565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entury Gothic" pitchFamily="34" charset="0"/>
              </a:rPr>
              <a:t> The Circle of Safety Excellence™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412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229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Century Gothic" panose="020B0502020202020204" pitchFamily="34" charset="0"/>
              </a:rPr>
              <a:t>Overview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320" y="1340923"/>
            <a:ext cx="7886700" cy="4351338"/>
          </a:xfrm>
        </p:spPr>
        <p:txBody>
          <a:bodyPr>
            <a:normAutofit/>
          </a:bodyPr>
          <a:lstStyle/>
          <a:p>
            <a:r>
              <a:rPr lang="en-US" sz="2700" dirty="0" smtClean="0"/>
              <a:t>Introduction</a:t>
            </a:r>
          </a:p>
          <a:p>
            <a:pPr lvl="1"/>
            <a:r>
              <a:rPr lang="en-US" dirty="0" smtClean="0"/>
              <a:t>ISRI</a:t>
            </a:r>
          </a:p>
          <a:p>
            <a:pPr lvl="1"/>
            <a:r>
              <a:rPr lang="en-US" dirty="0" smtClean="0"/>
              <a:t>Snapshot of the Scrap Recycling Industry</a:t>
            </a:r>
          </a:p>
          <a:p>
            <a:pPr lvl="1"/>
            <a:endParaRPr lang="en-US" sz="2400" dirty="0" smtClean="0"/>
          </a:p>
          <a:p>
            <a:r>
              <a:rPr lang="en-US" sz="2700" dirty="0" smtClean="0"/>
              <a:t>Safety: Setting the Stage</a:t>
            </a:r>
          </a:p>
          <a:p>
            <a:pPr lvl="1"/>
            <a:r>
              <a:rPr lang="en-US" dirty="0" smtClean="0"/>
              <a:t>Our challenge</a:t>
            </a:r>
          </a:p>
          <a:p>
            <a:pPr lvl="1"/>
            <a:r>
              <a:rPr lang="en-US" dirty="0" smtClean="0"/>
              <a:t>Process towards a new approach</a:t>
            </a:r>
          </a:p>
          <a:p>
            <a:pPr lvl="1"/>
            <a:endParaRPr lang="en-US" dirty="0"/>
          </a:p>
          <a:p>
            <a:r>
              <a:rPr lang="en-US" sz="2700" dirty="0" smtClean="0"/>
              <a:t>Circle of Safety Excellence™ </a:t>
            </a:r>
            <a:endParaRPr lang="en-US" dirty="0"/>
          </a:p>
          <a:p>
            <a:pPr lvl="1"/>
            <a:r>
              <a:rPr lang="en-US" dirty="0" smtClean="0"/>
              <a:t>What is it</a:t>
            </a:r>
          </a:p>
          <a:p>
            <a:pPr lvl="1"/>
            <a:r>
              <a:rPr lang="en-US" dirty="0" smtClean="0"/>
              <a:t>The experience one year in</a:t>
            </a:r>
          </a:p>
          <a:p>
            <a:pPr lvl="1"/>
            <a:r>
              <a:rPr lang="en-US" dirty="0" smtClean="0"/>
              <a:t>Other initiatives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DC135-2D44-43F4-8EF6-51E1DDE388E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41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0" y="11113"/>
            <a:ext cx="6943725" cy="86042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Century Gothic" pitchFamily="34" charset="0"/>
              </a:rPr>
              <a:t>   The Circle of Safety Excellence™ </a:t>
            </a:r>
            <a:endParaRPr lang="en-US" sz="2400" b="1" dirty="0" smtClean="0">
              <a:latin typeface="Century Gothic" pitchFamily="34" charset="0"/>
              <a:cs typeface="Helvetic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DC135-2D44-43F4-8EF6-51E1DDE388E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23334" y="1236432"/>
            <a:ext cx="78466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400" b="1" dirty="0" smtClean="0">
                <a:solidFill>
                  <a:srgbClr val="4E7AA7"/>
                </a:solidFill>
              </a:rPr>
              <a:t>What Data is Shared?</a:t>
            </a:r>
          </a:p>
          <a:p>
            <a:pPr marL="0" lvl="1"/>
            <a:endParaRPr lang="en-US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258" y="4436001"/>
            <a:ext cx="2160394" cy="1920350"/>
          </a:xfrm>
          <a:prstGeom prst="rect">
            <a:avLst/>
          </a:prstGeom>
        </p:spPr>
      </p:pic>
      <p:sp>
        <p:nvSpPr>
          <p:cNvPr id="7" name="TextBox 4"/>
          <p:cNvSpPr txBox="1"/>
          <p:nvPr/>
        </p:nvSpPr>
        <p:spPr>
          <a:xfrm>
            <a:off x="719667" y="1765503"/>
            <a:ext cx="718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LTI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(Lost Time Injury Frequency Rate)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DART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(Days Away, Restricted work activity and/or Job Transfer)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TCIR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(Total Case Injury Rate)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CSA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data (if your company has a fleet)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(additional voluntary submittal: workers compensation “experience modifiers”)</a:t>
            </a:r>
            <a:endParaRPr lang="en-US" sz="24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33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 flipV="1">
            <a:off x="0" y="871538"/>
            <a:ext cx="6943725" cy="332513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latin typeface="Century Gothic" pitchFamily="34" charset="0"/>
              </a:rPr>
              <a:t> </a:t>
            </a:r>
            <a:endParaRPr lang="en-US" sz="2400" b="1" dirty="0" smtClean="0">
              <a:latin typeface="Century Gothic" pitchFamily="34" charset="0"/>
              <a:cs typeface="Helvetic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DC135-2D44-43F4-8EF6-51E1DDE388E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724" y="3987611"/>
            <a:ext cx="2160394" cy="192035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242121" y="1076298"/>
            <a:ext cx="8769531" cy="46269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4E7AA7"/>
                </a:solidFill>
              </a:rPr>
              <a:t>Frequency of Data Submission:</a:t>
            </a:r>
          </a:p>
          <a:p>
            <a:pPr lvl="1"/>
            <a:r>
              <a:rPr lang="en-US" sz="1900" dirty="0" smtClean="0"/>
              <a:t>Annual Data Submission to ISRI</a:t>
            </a:r>
          </a:p>
          <a:p>
            <a:pPr lvl="1"/>
            <a:r>
              <a:rPr lang="en-US" sz="1900" dirty="0" smtClean="0"/>
              <a:t>Initially, 3 years of historical data required</a:t>
            </a:r>
          </a:p>
          <a:p>
            <a:endParaRPr lang="en-US" sz="1900" dirty="0" smtClean="0">
              <a:solidFill>
                <a:srgbClr val="4E7AA7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4E7AA7"/>
                </a:solidFill>
              </a:rPr>
              <a:t>Data kept confidential</a:t>
            </a:r>
          </a:p>
          <a:p>
            <a:pPr lvl="1"/>
            <a:r>
              <a:rPr lang="en-US" sz="1900" dirty="0" smtClean="0"/>
              <a:t>Members can opt to reveal names with data</a:t>
            </a:r>
          </a:p>
          <a:p>
            <a:pPr lvl="1"/>
            <a:r>
              <a:rPr lang="en-US" sz="1900" dirty="0" smtClean="0"/>
              <a:t>Otherwise companies will only be identified through a key </a:t>
            </a:r>
          </a:p>
          <a:p>
            <a:pPr lvl="1"/>
            <a:r>
              <a:rPr lang="en-US" sz="1900" dirty="0" smtClean="0"/>
              <a:t>ISRI will reach out to members whose numbers look high to offer assistance</a:t>
            </a:r>
            <a:endParaRPr lang="en-US" sz="1900" dirty="0"/>
          </a:p>
          <a:p>
            <a:endParaRPr lang="en-US" sz="19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19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2121" y="243890"/>
            <a:ext cx="52565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entury Gothic" pitchFamily="34" charset="0"/>
              </a:rPr>
              <a:t> The Circle of Safety Excellence™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364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0" y="11113"/>
            <a:ext cx="6943725" cy="86042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Century Gothic" pitchFamily="34" charset="0"/>
              </a:rPr>
              <a:t>   The Circle: One Year In</a:t>
            </a:r>
            <a:endParaRPr lang="en-US" sz="2400" b="1" dirty="0" smtClean="0">
              <a:latin typeface="Century Gothic" pitchFamily="34" charset="0"/>
              <a:cs typeface="Helvetic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DC135-2D44-43F4-8EF6-51E1DDE388E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23334" y="1236432"/>
            <a:ext cx="784663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Profile of Current Circle Membership:</a:t>
            </a:r>
          </a:p>
          <a:p>
            <a:pPr marL="0" lvl="1"/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98 </a:t>
            </a:r>
            <a:r>
              <a:rPr lang="en-US" sz="2400" dirty="0"/>
              <a:t>Companies representing 804 facilities </a:t>
            </a:r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Represent </a:t>
            </a:r>
            <a:r>
              <a:rPr lang="en-US" sz="2400" dirty="0"/>
              <a:t>26% of ISRI member </a:t>
            </a:r>
            <a:r>
              <a:rPr lang="en-US" sz="2400" dirty="0" smtClean="0"/>
              <a:t>facilities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Big </a:t>
            </a:r>
            <a:r>
              <a:rPr lang="en-US" sz="2400" dirty="0"/>
              <a:t>&amp; small: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66% report &lt; 3 facilities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15% report &gt; 11 </a:t>
            </a:r>
            <a:r>
              <a:rPr lang="en-US" sz="2000" dirty="0" smtClean="0"/>
              <a:t>facilities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Across </a:t>
            </a:r>
            <a:r>
              <a:rPr lang="en-US" sz="2400" dirty="0"/>
              <a:t>all </a:t>
            </a:r>
            <a:r>
              <a:rPr lang="en-US" sz="2400" dirty="0" smtClean="0"/>
              <a:t>commodities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1"/>
            <a:endParaRPr lang="en-US" sz="2400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606" y="1139686"/>
            <a:ext cx="2160394" cy="192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6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0" y="11113"/>
            <a:ext cx="6943725" cy="86042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Century Gothic" pitchFamily="34" charset="0"/>
              </a:rPr>
              <a:t>   The Circle: One Year In</a:t>
            </a:r>
            <a:endParaRPr lang="en-US" sz="2400" b="1" dirty="0" smtClean="0">
              <a:latin typeface="Century Gothic" pitchFamily="34" charset="0"/>
              <a:cs typeface="Helvetic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DC135-2D44-43F4-8EF6-51E1DDE388E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23334" y="1236432"/>
            <a:ext cx="78466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Next Steps:</a:t>
            </a:r>
          </a:p>
          <a:p>
            <a:pPr marL="0" lvl="1"/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Verification Program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Work Groups being formed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Mentoring non-Circle members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Defining/creating safety culture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Fatality prevention initiatives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Risk assessment/job safety analysis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Safety management systems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New hire orientation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Leading indicators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Measuring dollar savings from a safety culture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Down the road: differing levels of membership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1"/>
            <a:endParaRPr lang="en-US" sz="2400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139" y="1311294"/>
            <a:ext cx="2160394" cy="192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2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0" y="11113"/>
            <a:ext cx="6943725" cy="86042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Century Gothic" pitchFamily="34" charset="0"/>
              </a:rPr>
              <a:t>   The Circle: One Year In</a:t>
            </a:r>
            <a:endParaRPr lang="en-US" sz="2400" b="1" dirty="0" smtClean="0">
              <a:latin typeface="Century Gothic" pitchFamily="34" charset="0"/>
              <a:cs typeface="Helvetic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DC135-2D44-43F4-8EF6-51E1DDE388E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23334" y="1236432"/>
            <a:ext cx="784663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Challenges:</a:t>
            </a:r>
          </a:p>
          <a:p>
            <a:pPr marL="0" lvl="1"/>
            <a:endParaRPr lang="en-US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Resources</a:t>
            </a:r>
          </a:p>
          <a:p>
            <a:pPr lvl="1"/>
            <a:r>
              <a:rPr lang="en-US" sz="2000" dirty="0" smtClean="0"/>
              <a:t> 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Determining the right data to collect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Leading vs lagging indicators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Near misses</a:t>
            </a:r>
          </a:p>
          <a:p>
            <a:pPr lvl="2"/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Strength of verification program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Need to balance potential liabilities</a:t>
            </a:r>
          </a:p>
          <a:p>
            <a:pPr lvl="2"/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How to Measure Success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1"/>
            <a:endParaRPr lang="en-US" sz="2400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725" y="1134832"/>
            <a:ext cx="2160394" cy="192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5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0" y="11113"/>
            <a:ext cx="6943725" cy="86042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Century Gothic" pitchFamily="34" charset="0"/>
              </a:rPr>
              <a:t>Other Safety Initiatives</a:t>
            </a:r>
            <a:endParaRPr lang="en-US" sz="2400" b="1" dirty="0" smtClean="0">
              <a:latin typeface="Century Gothic" pitchFamily="34" charset="0"/>
              <a:cs typeface="Helvetic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DC135-2D44-43F4-8EF6-51E1DDE388E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23334" y="1236432"/>
            <a:ext cx="78466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Annual Industry Wide Safety Stand-Down Day</a:t>
            </a:r>
          </a:p>
          <a:p>
            <a:pPr marL="457200" lvl="2"/>
            <a:endParaRPr lang="en-US" sz="20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Outreach services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Train-the-trainer programs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Alliance with OSHA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ISEC (ISRI Safety &amp; Environment Council)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Safety Resources Catalogue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Transportation Safety Award program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RIOS™ 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302" y="4888891"/>
            <a:ext cx="1992348" cy="9961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9" y="1707098"/>
            <a:ext cx="6918172" cy="98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3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0" y="11113"/>
            <a:ext cx="6943725" cy="86042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Century Gothic" pitchFamily="34" charset="0"/>
              </a:rPr>
              <a:t>Work Together Across Industries</a:t>
            </a:r>
            <a:endParaRPr lang="en-US" sz="2400" b="1" dirty="0" smtClean="0">
              <a:latin typeface="Century Gothic" pitchFamily="34" charset="0"/>
              <a:cs typeface="Helvetic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DC135-2D44-43F4-8EF6-51E1DDE388E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23334" y="1236432"/>
            <a:ext cx="784663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400" b="1" dirty="0" smtClean="0">
                <a:solidFill>
                  <a:srgbClr val="4E7AA7"/>
                </a:solidFill>
              </a:rPr>
              <a:t>Important Opportunity to Share/Exchange Information on Common Safety Issues</a:t>
            </a:r>
            <a:endParaRPr lang="en-US" sz="2400" b="1" dirty="0" smtClean="0">
              <a:solidFill>
                <a:srgbClr val="4E7AA7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Speak/train recyclers at scrap </a:t>
            </a:r>
            <a:r>
              <a:rPr lang="en-US" dirty="0"/>
              <a:t>facilities </a:t>
            </a:r>
            <a:r>
              <a:rPr lang="en-US" dirty="0" smtClean="0"/>
              <a:t>on issues related to rail safety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Are there any ASLRR training programs that </a:t>
            </a:r>
            <a:r>
              <a:rPr lang="en-US" dirty="0"/>
              <a:t>a scrap recycling industry person can attend?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Does ASLRRA have any Best </a:t>
            </a:r>
            <a:r>
              <a:rPr lang="en-US" dirty="0"/>
              <a:t>Practice </a:t>
            </a:r>
            <a:r>
              <a:rPr lang="en-US" dirty="0" smtClean="0"/>
              <a:t>sheets </a:t>
            </a:r>
            <a:r>
              <a:rPr lang="en-US" dirty="0"/>
              <a:t>that </a:t>
            </a:r>
            <a:r>
              <a:rPr lang="en-US" dirty="0" smtClean="0"/>
              <a:t>can be shared related to the movement of rail cars?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is the best practice? With a shunter/small locomotive with </a:t>
            </a:r>
            <a:r>
              <a:rPr lang="en-US" dirty="0"/>
              <a:t>a positive braking </a:t>
            </a:r>
            <a:r>
              <a:rPr lang="en-US" dirty="0" smtClean="0"/>
              <a:t>system?  Alternatives to using </a:t>
            </a:r>
            <a:r>
              <a:rPr lang="en-US" dirty="0"/>
              <a:t>wheel loaders and/or material handlers </a:t>
            </a:r>
            <a:r>
              <a:rPr lang="en-US" dirty="0" smtClean="0"/>
              <a:t>that can damage the rail cars.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Invitation to speak </a:t>
            </a:r>
            <a:r>
              <a:rPr lang="en-US" dirty="0"/>
              <a:t>on rail safety at a future </a:t>
            </a:r>
            <a:r>
              <a:rPr lang="en-US" dirty="0" smtClean="0"/>
              <a:t>ISEC</a:t>
            </a:r>
            <a:r>
              <a:rPr lang="en-US" dirty="0"/>
              <a:t> </a:t>
            </a:r>
            <a:r>
              <a:rPr lang="en-US" dirty="0" smtClean="0"/>
              <a:t>meeting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Other ideas?</a:t>
            </a:r>
            <a:endParaRPr lang="en-US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9076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1143000" y="671789"/>
            <a:ext cx="6858000" cy="2387600"/>
          </a:xfrm>
        </p:spPr>
        <p:txBody>
          <a:bodyPr>
            <a:normAutofit/>
          </a:bodyPr>
          <a:lstStyle/>
          <a:p>
            <a:r>
              <a:rPr lang="en-US" sz="6400" dirty="0" smtClean="0">
                <a:latin typeface="Century Gothic" pitchFamily="34" charset="0"/>
              </a:rPr>
              <a:t>Thank You</a:t>
            </a:r>
            <a:endParaRPr lang="en-US" sz="6400" dirty="0" smtClean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i="1" dirty="0" smtClean="0">
                <a:latin typeface="Century Gothic" pitchFamily="34" charset="0"/>
              </a:rPr>
              <a:t>Robin K Wiener</a:t>
            </a:r>
          </a:p>
          <a:p>
            <a:pPr eaLnBrk="1" hangingPunct="1"/>
            <a:r>
              <a:rPr lang="en-US" i="1" dirty="0" smtClean="0">
                <a:latin typeface="Century Gothic" pitchFamily="34" charset="0"/>
                <a:hlinkClick r:id="rId2"/>
              </a:rPr>
              <a:t>robinwiener@isri.org</a:t>
            </a:r>
            <a:endParaRPr lang="en-US" i="1" dirty="0" smtClean="0">
              <a:latin typeface="Century Gothic" pitchFamily="34" charset="0"/>
            </a:endParaRPr>
          </a:p>
          <a:p>
            <a:pPr eaLnBrk="1" hangingPunct="1"/>
            <a:r>
              <a:rPr lang="en-US" i="1" dirty="0" smtClean="0">
                <a:latin typeface="Century Gothic" pitchFamily="34" charset="0"/>
              </a:rPr>
              <a:t>202 662-8512</a:t>
            </a:r>
          </a:p>
          <a:p>
            <a:pPr eaLnBrk="1" hangingPunct="1"/>
            <a:r>
              <a:rPr lang="en-US" i="1" dirty="0" smtClean="0">
                <a:latin typeface="Century Gothic" pitchFamily="34" charset="0"/>
                <a:hlinkClick r:id="rId3"/>
              </a:rPr>
              <a:t>www.isri.org</a:t>
            </a:r>
            <a:r>
              <a:rPr lang="en-US" i="1" dirty="0" smtClean="0">
                <a:latin typeface="Century Gothic" pitchFamily="34" charset="0"/>
              </a:rPr>
              <a:t>; </a:t>
            </a:r>
            <a:r>
              <a:rPr lang="en-US" i="1" dirty="0" smtClean="0">
                <a:latin typeface="Century Gothic" pitchFamily="34" charset="0"/>
                <a:hlinkClick r:id="rId4"/>
              </a:rPr>
              <a:t>www.isri.org/safety</a:t>
            </a:r>
            <a:endParaRPr lang="en-US" i="1" dirty="0" smtClean="0">
              <a:latin typeface="Century Gothic" pitchFamily="34" charset="0"/>
            </a:endParaRPr>
          </a:p>
          <a:p>
            <a:pPr eaLnBrk="1" hangingPunct="1"/>
            <a:endParaRPr lang="en-US" i="1" dirty="0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9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947351" y="907620"/>
            <a:ext cx="7620000" cy="25955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400" dirty="0" smtClean="0">
                <a:solidFill>
                  <a:srgbClr val="FFFFFF"/>
                </a:solidFill>
                <a:latin typeface="Century Gothic" pitchFamily="34" charset="0"/>
              </a:rPr>
              <a:t>Introduction</a:t>
            </a:r>
            <a:endParaRPr lang="en-US" sz="2400" i="1" dirty="0" smtClean="0">
              <a:solidFill>
                <a:srgbClr val="FFFFFF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75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247650" y="0"/>
            <a:ext cx="8105775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 smtClean="0">
                <a:latin typeface="Century Gothic" pitchFamily="34" charset="0"/>
              </a:rPr>
              <a:t>ISRI: Voice of the Recycling Industry</a:t>
            </a:r>
          </a:p>
        </p:txBody>
      </p:sp>
      <p:pic>
        <p:nvPicPr>
          <p:cNvPr id="18434" name="Picture 5" descr="vectorworldmap-0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6650" y="1071563"/>
            <a:ext cx="6657975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18"/>
          <p:cNvSpPr>
            <a:spLocks noChangeArrowheads="1"/>
          </p:cNvSpPr>
          <p:nvPr/>
        </p:nvSpPr>
        <p:spPr bwMode="auto">
          <a:xfrm>
            <a:off x="1347787" y="4706938"/>
            <a:ext cx="2124075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sz="4000" b="1" dirty="0" smtClean="0">
                <a:solidFill>
                  <a:srgbClr val="4E7AA7"/>
                </a:solidFill>
                <a:latin typeface="Century Gothic" pitchFamily="34" charset="0"/>
              </a:rPr>
              <a:t>1,500+ </a:t>
            </a:r>
            <a:endParaRPr lang="en-US" sz="4000" b="1" dirty="0">
              <a:solidFill>
                <a:srgbClr val="4E7AA7"/>
              </a:solidFill>
              <a:latin typeface="Century Gothic" pitchFamily="34" charset="0"/>
            </a:endParaRPr>
          </a:p>
          <a:p>
            <a:pPr>
              <a:buFont typeface="Arial" charset="0"/>
              <a:buNone/>
            </a:pPr>
            <a:r>
              <a:rPr lang="en-US" dirty="0">
                <a:latin typeface="Century Gothic" pitchFamily="34" charset="0"/>
              </a:rPr>
              <a:t>Member </a:t>
            </a:r>
            <a:r>
              <a:rPr lang="en-US" dirty="0" smtClean="0">
                <a:latin typeface="Century Gothic" pitchFamily="34" charset="0"/>
              </a:rPr>
              <a:t>companies</a:t>
            </a:r>
          </a:p>
        </p:txBody>
      </p:sp>
      <p:sp>
        <p:nvSpPr>
          <p:cNvPr id="18436" name="Rectangle 19"/>
          <p:cNvSpPr>
            <a:spLocks noChangeArrowheads="1"/>
          </p:cNvSpPr>
          <p:nvPr/>
        </p:nvSpPr>
        <p:spPr bwMode="auto">
          <a:xfrm>
            <a:off x="6229353" y="4700588"/>
            <a:ext cx="1577975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sz="4000" b="1" dirty="0">
                <a:solidFill>
                  <a:srgbClr val="4E7AA7"/>
                </a:solidFill>
                <a:latin typeface="Century Gothic" pitchFamily="34" charset="0"/>
              </a:rPr>
              <a:t>34</a:t>
            </a:r>
            <a:r>
              <a:rPr lang="en-US" sz="4000" b="1" dirty="0">
                <a:solidFill>
                  <a:srgbClr val="218AC5"/>
                </a:solidFill>
                <a:latin typeface="Century Gothic" pitchFamily="34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en-US" dirty="0">
                <a:latin typeface="Century Gothic" pitchFamily="34" charset="0"/>
              </a:rPr>
              <a:t>Countries</a:t>
            </a:r>
          </a:p>
        </p:txBody>
      </p:sp>
      <p:sp>
        <p:nvSpPr>
          <p:cNvPr id="18437" name="Rectangle 20"/>
          <p:cNvSpPr>
            <a:spLocks noChangeArrowheads="1"/>
          </p:cNvSpPr>
          <p:nvPr/>
        </p:nvSpPr>
        <p:spPr bwMode="auto">
          <a:xfrm>
            <a:off x="3590926" y="4706938"/>
            <a:ext cx="2465388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4E7AA7"/>
                </a:solidFill>
                <a:latin typeface="Century Gothic" pitchFamily="34" charset="0"/>
              </a:rPr>
              <a:t>7,000+ </a:t>
            </a:r>
          </a:p>
          <a:p>
            <a:r>
              <a:rPr lang="en-US" dirty="0">
                <a:latin typeface="Century Gothic" pitchFamily="34" charset="0"/>
              </a:rPr>
              <a:t>Recycling facilities worldwide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DC135-2D44-43F4-8EF6-51E1DDE388E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4" name="Rectangle 5"/>
          <p:cNvSpPr>
            <a:spLocks noChangeArrowheads="1"/>
          </p:cNvSpPr>
          <p:nvPr/>
        </p:nvSpPr>
        <p:spPr bwMode="auto">
          <a:xfrm>
            <a:off x="2380591" y="1604803"/>
            <a:ext cx="1727484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entury Gothic" pitchFamily="34" charset="0"/>
              </a:rPr>
              <a:t>Ferrous &amp; </a:t>
            </a:r>
          </a:p>
          <a:p>
            <a:r>
              <a:rPr lang="en-US" b="1" dirty="0">
                <a:latin typeface="Century Gothic" pitchFamily="34" charset="0"/>
              </a:rPr>
              <a:t>non-ferrous metals</a:t>
            </a:r>
          </a:p>
        </p:txBody>
      </p:sp>
      <p:pic>
        <p:nvPicPr>
          <p:cNvPr id="20501" name="Picture 7" descr="assets-07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1989" y="1618296"/>
            <a:ext cx="673890" cy="106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2" name="Rectangle 8"/>
          <p:cNvSpPr>
            <a:spLocks noChangeArrowheads="1"/>
          </p:cNvSpPr>
          <p:nvPr/>
        </p:nvSpPr>
        <p:spPr bwMode="auto">
          <a:xfrm>
            <a:off x="5049793" y="1589071"/>
            <a:ext cx="829518" cy="35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700" b="1" dirty="0">
                <a:latin typeface="Century Gothic" pitchFamily="34" charset="0"/>
              </a:rPr>
              <a:t>Paper</a:t>
            </a:r>
          </a:p>
        </p:txBody>
      </p:sp>
      <p:grpSp>
        <p:nvGrpSpPr>
          <p:cNvPr id="20498" name="Group 9"/>
          <p:cNvGrpSpPr>
            <a:grpSpLocks/>
          </p:cNvGrpSpPr>
          <p:nvPr/>
        </p:nvGrpSpPr>
        <p:grpSpPr bwMode="auto">
          <a:xfrm>
            <a:off x="6752919" y="1604802"/>
            <a:ext cx="1872324" cy="1132146"/>
            <a:chOff x="6647363" y="2498961"/>
            <a:chExt cx="1388638" cy="559773"/>
          </a:xfrm>
        </p:grpSpPr>
        <p:pic>
          <p:nvPicPr>
            <p:cNvPr id="20499" name="Picture 10" descr="assets-05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647363" y="2502788"/>
              <a:ext cx="268986" cy="555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00" name="Rectangle 11"/>
            <p:cNvSpPr>
              <a:spLocks noChangeArrowheads="1"/>
            </p:cNvSpPr>
            <p:nvPr/>
          </p:nvSpPr>
          <p:spPr bwMode="auto">
            <a:xfrm>
              <a:off x="7035811" y="2498961"/>
              <a:ext cx="1000190" cy="182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Century Gothic" pitchFamily="34" charset="0"/>
                </a:rPr>
                <a:t>Plastics</a:t>
              </a:r>
            </a:p>
          </p:txBody>
        </p:sp>
      </p:grpSp>
      <p:pic>
        <p:nvPicPr>
          <p:cNvPr id="20494" name="Picture 13" descr="assets-08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853" y="3984448"/>
            <a:ext cx="496256" cy="116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6" descr="assets-04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97120" y="3984448"/>
            <a:ext cx="1204757" cy="119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3" name="Rectangle 17"/>
          <p:cNvSpPr>
            <a:spLocks noChangeArrowheads="1"/>
          </p:cNvSpPr>
          <p:nvPr/>
        </p:nvSpPr>
        <p:spPr bwMode="auto">
          <a:xfrm>
            <a:off x="2499107" y="3563077"/>
            <a:ext cx="990763" cy="36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entury Gothic" pitchFamily="34" charset="0"/>
              </a:rPr>
              <a:t>Rubber</a:t>
            </a:r>
          </a:p>
        </p:txBody>
      </p:sp>
      <p:pic>
        <p:nvPicPr>
          <p:cNvPr id="20490" name="Picture 19" descr="assets-03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07199" y="4003637"/>
            <a:ext cx="1098080" cy="115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Rectangle 20"/>
          <p:cNvSpPr>
            <a:spLocks noChangeArrowheads="1"/>
          </p:cNvSpPr>
          <p:nvPr/>
        </p:nvSpPr>
        <p:spPr bwMode="auto">
          <a:xfrm>
            <a:off x="4655155" y="3555762"/>
            <a:ext cx="9877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entury Gothic" pitchFamily="34" charset="0"/>
              </a:rPr>
              <a:t>Textiles</a:t>
            </a:r>
            <a:endParaRPr lang="en-US" b="1" dirty="0">
              <a:latin typeface="Helvetica" pitchFamily="34" charset="0"/>
            </a:endParaRPr>
          </a:p>
        </p:txBody>
      </p:sp>
      <p:pic>
        <p:nvPicPr>
          <p:cNvPr id="20488" name="Picture 22" descr="assets-02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30100" y="3654823"/>
            <a:ext cx="1184770" cy="148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Rectangle 23"/>
          <p:cNvSpPr>
            <a:spLocks noChangeArrowheads="1"/>
          </p:cNvSpPr>
          <p:nvPr/>
        </p:nvSpPr>
        <p:spPr bwMode="auto">
          <a:xfrm>
            <a:off x="7284838" y="3563077"/>
            <a:ext cx="13885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entury Gothic" pitchFamily="34" charset="0"/>
              </a:rPr>
              <a:t>Electronics</a:t>
            </a:r>
          </a:p>
        </p:txBody>
      </p:sp>
      <p:pic>
        <p:nvPicPr>
          <p:cNvPr id="26" name="Picture 25" descr="asset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155" y="1681282"/>
            <a:ext cx="1761161" cy="943933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98450" y="220782"/>
            <a:ext cx="7188200" cy="6731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 smtClean="0">
                <a:latin typeface="Century Gothic" pitchFamily="34" charset="0"/>
              </a:rPr>
              <a:t>Institute of Scrap Recycling Industries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DC135-2D44-43F4-8EF6-51E1DDE388E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448485" y="3555763"/>
            <a:ext cx="789000" cy="36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entury Gothic" pitchFamily="34" charset="0"/>
              </a:rPr>
              <a:t>Glass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0" y="11113"/>
            <a:ext cx="6943725" cy="86042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Century Gothic" pitchFamily="34" charset="0"/>
              </a:rPr>
              <a:t>   U.S. Recycling Industry Snapshot</a:t>
            </a:r>
            <a:endParaRPr lang="en-US" sz="2400" b="1" dirty="0" smtClean="0">
              <a:latin typeface="Century Gothic" pitchFamily="34" charset="0"/>
              <a:cs typeface="Helvetic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DC135-2D44-43F4-8EF6-51E1DDE388E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13738" y="1020327"/>
            <a:ext cx="80524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4E7AA7"/>
                </a:solidFill>
                <a:latin typeface="Century Gothic" pitchFamily="34" charset="0"/>
              </a:rPr>
              <a:t>$105 Billion Industry</a:t>
            </a:r>
            <a:endParaRPr lang="en-US" sz="4000" b="1" dirty="0">
              <a:solidFill>
                <a:srgbClr val="4E7AA7"/>
              </a:solidFill>
              <a:latin typeface="Century Gothic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44505" y="1701416"/>
            <a:ext cx="770521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4E7AA7"/>
                </a:solidFill>
                <a:latin typeface="Century Gothic" pitchFamily="34" charset="0"/>
              </a:rPr>
              <a:t>149,000				472,000</a:t>
            </a:r>
            <a:endParaRPr lang="en-US" sz="3600" dirty="0">
              <a:solidFill>
                <a:srgbClr val="4E7AA7"/>
              </a:solidFill>
              <a:latin typeface="Century Gothic" pitchFamily="34" charset="0"/>
            </a:endParaRPr>
          </a:p>
          <a:p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smtClean="0">
                <a:latin typeface="Century Gothic" pitchFamily="34" charset="0"/>
              </a:rPr>
              <a:t>Direct Employees			Induced</a:t>
            </a:r>
            <a:endParaRPr lang="en-US" sz="2000" dirty="0">
              <a:latin typeface="Century Gothic" pitchFamily="34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544505" y="2872308"/>
            <a:ext cx="49089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4E7AA7"/>
                </a:solidFill>
                <a:latin typeface="Century Gothic" pitchFamily="34" charset="0"/>
              </a:rPr>
              <a:t>135,000,000</a:t>
            </a:r>
            <a:endParaRPr lang="en-US" sz="3600" dirty="0">
              <a:solidFill>
                <a:srgbClr val="4E7AA7"/>
              </a:solidFill>
              <a:latin typeface="Century Gothic" pitchFamily="34" charset="0"/>
            </a:endParaRPr>
          </a:p>
          <a:p>
            <a:r>
              <a:rPr lang="en-US" sz="2000" dirty="0">
                <a:latin typeface="Century Gothic" pitchFamily="34" charset="0"/>
              </a:rPr>
              <a:t> Tons processed annually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805" y="1093069"/>
            <a:ext cx="2663898" cy="1713349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03772" y="3890643"/>
            <a:ext cx="846319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4E7AA7"/>
                </a:solidFill>
                <a:latin typeface="Century Gothic" pitchFamily="34" charset="0"/>
              </a:rPr>
              <a:t>Part of the larger global industry</a:t>
            </a:r>
            <a:endParaRPr lang="en-US" sz="3600" dirty="0">
              <a:solidFill>
                <a:srgbClr val="4E7AA7"/>
              </a:solidFill>
              <a:latin typeface="Century Gothic" pitchFamily="34" charset="0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latin typeface="Century Gothic" pitchFamily="34" charset="0"/>
              </a:rPr>
              <a:t> 	</a:t>
            </a:r>
            <a:r>
              <a:rPr lang="en-US" sz="3200" dirty="0" smtClean="0">
                <a:solidFill>
                  <a:srgbClr val="4E7AA7"/>
                </a:solidFill>
                <a:latin typeface="Century Gothic" pitchFamily="34" charset="0"/>
              </a:rPr>
              <a:t>40	 MMT				$21B				160</a:t>
            </a:r>
            <a:r>
              <a:rPr lang="en-US" sz="3200" dirty="0">
                <a:solidFill>
                  <a:srgbClr val="4E7AA7"/>
                </a:solidFill>
                <a:latin typeface="Century Gothic" pitchFamily="34" charset="0"/>
              </a:rPr>
              <a:t>					</a:t>
            </a:r>
            <a:r>
              <a:rPr lang="en-US" sz="2400" dirty="0" smtClean="0">
                <a:latin typeface="Century Gothic" pitchFamily="34" charset="0"/>
              </a:rPr>
              <a:t> </a:t>
            </a:r>
            <a:r>
              <a:rPr lang="en-US" sz="2000" dirty="0" smtClean="0">
                <a:latin typeface="Century Gothic" pitchFamily="34" charset="0"/>
              </a:rPr>
              <a:t>Total exported			Value 			</a:t>
            </a:r>
            <a:r>
              <a:rPr lang="en-US" sz="2000" dirty="0">
                <a:latin typeface="Century Gothic" pitchFamily="34" charset="0"/>
              </a:rPr>
              <a:t>	</a:t>
            </a:r>
            <a:r>
              <a:rPr lang="en-US" sz="2000" dirty="0" smtClean="0">
                <a:latin typeface="Century Gothic" pitchFamily="34" charset="0"/>
              </a:rPr>
              <a:t>Countries to which</a:t>
            </a:r>
          </a:p>
          <a:p>
            <a:pPr>
              <a:spcAft>
                <a:spcPts val="0"/>
              </a:spcAft>
            </a:pPr>
            <a:r>
              <a:rPr lang="en-US" sz="2000" dirty="0">
                <a:latin typeface="Century Gothic" pitchFamily="34" charset="0"/>
              </a:rPr>
              <a:t>	</a:t>
            </a:r>
            <a:r>
              <a:rPr lang="en-US" sz="2000" dirty="0" smtClean="0">
                <a:latin typeface="Century Gothic" pitchFamily="34" charset="0"/>
              </a:rPr>
              <a:t>												recyclables are</a:t>
            </a:r>
          </a:p>
          <a:p>
            <a:pPr>
              <a:spcAft>
                <a:spcPts val="0"/>
              </a:spcAft>
            </a:pPr>
            <a:r>
              <a:rPr lang="en-US" sz="2000" dirty="0">
                <a:latin typeface="Century Gothic" pitchFamily="34" charset="0"/>
              </a:rPr>
              <a:t>	</a:t>
            </a:r>
            <a:r>
              <a:rPr lang="en-US" sz="2000" dirty="0" smtClean="0">
                <a:latin typeface="Century Gothic" pitchFamily="34" charset="0"/>
              </a:rPr>
              <a:t>												sold</a:t>
            </a:r>
            <a:endParaRPr lang="en-US" sz="2000" dirty="0">
              <a:latin typeface="Century Gothic" pitchFamily="34" charset="0"/>
            </a:endParaRPr>
          </a:p>
          <a:p>
            <a:endParaRPr lang="en-US" sz="2000" dirty="0">
              <a:latin typeface="Century Gothic" pitchFamily="34" charset="0"/>
            </a:endParaRPr>
          </a:p>
          <a:p>
            <a:r>
              <a:rPr lang="en-US" sz="2000" dirty="0" smtClean="0">
                <a:latin typeface="Century Gothic" pitchFamily="34" charset="0"/>
              </a:rPr>
              <a:t>		</a:t>
            </a:r>
            <a:endParaRPr lang="en-US" sz="2400" dirty="0" smtClean="0">
              <a:latin typeface="Century Gothic" pitchFamily="34" charset="0"/>
            </a:endParaRPr>
          </a:p>
          <a:p>
            <a:endParaRPr lang="en-US" sz="2400" dirty="0">
              <a:latin typeface="Century Gothic" pitchFamily="34" charset="0"/>
            </a:endParaRPr>
          </a:p>
          <a:p>
            <a:r>
              <a:rPr lang="en-US" sz="2400" dirty="0" smtClean="0">
                <a:latin typeface="Century Gothic" pitchFamily="34" charset="0"/>
              </a:rPr>
              <a:t>Tons </a:t>
            </a:r>
            <a:r>
              <a:rPr lang="en-US" sz="2400" dirty="0">
                <a:latin typeface="Century Gothic" pitchFamily="34" charset="0"/>
              </a:rPr>
              <a:t>processed annually</a:t>
            </a:r>
          </a:p>
        </p:txBody>
      </p:sp>
    </p:spTree>
    <p:extLst>
      <p:ext uri="{BB962C8B-B14F-4D97-AF65-F5344CB8AC3E}">
        <p14:creationId xmlns:p14="http://schemas.microsoft.com/office/powerpoint/2010/main" val="409396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0" y="11113"/>
            <a:ext cx="6943725" cy="86042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Century Gothic" pitchFamily="34" charset="0"/>
              </a:rPr>
              <a:t>   U.S. Recycling Industry Snapshot</a:t>
            </a:r>
            <a:endParaRPr lang="en-US" sz="2400" b="1" dirty="0" smtClean="0">
              <a:latin typeface="Century Gothic" pitchFamily="34" charset="0"/>
              <a:cs typeface="Helvetic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DC135-2D44-43F4-8EF6-51E1DDE388E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60872" y="1528327"/>
            <a:ext cx="80524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E7AA7"/>
                </a:solidFill>
                <a:latin typeface="Century Gothic" pitchFamily="34" charset="0"/>
              </a:rPr>
              <a:t>Industry’s success is dependent upon our ability to safely, effectively and efficiently move our product so I am grateful for the dialogue &amp; opportunity to share experiences </a:t>
            </a:r>
            <a:endParaRPr lang="en-US" sz="2400" b="1" dirty="0">
              <a:solidFill>
                <a:srgbClr val="4E7AA7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89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947351" y="907620"/>
            <a:ext cx="7620000" cy="25955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400" dirty="0" smtClean="0">
                <a:solidFill>
                  <a:srgbClr val="FFFFFF"/>
                </a:solidFill>
                <a:latin typeface="Century Gothic" pitchFamily="34" charset="0"/>
              </a:rPr>
              <a:t>Safety: Setting the Stage</a:t>
            </a:r>
            <a:endParaRPr lang="en-US" sz="2400" i="1" dirty="0" smtClean="0">
              <a:solidFill>
                <a:srgbClr val="FFFFFF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71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0" y="11113"/>
            <a:ext cx="6943725" cy="86042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Century Gothic" pitchFamily="34" charset="0"/>
              </a:rPr>
              <a:t>   ISRI: </a:t>
            </a:r>
            <a:r>
              <a:rPr lang="en-US" sz="2400" b="1" i="1" dirty="0" smtClean="0">
                <a:latin typeface="Century Gothic" pitchFamily="34" charset="0"/>
              </a:rPr>
              <a:t>Safely of Not at All</a:t>
            </a:r>
            <a:endParaRPr lang="en-US" sz="2400" b="1" i="1" dirty="0" smtClean="0">
              <a:latin typeface="Century Gothic" pitchFamily="34" charset="0"/>
              <a:cs typeface="Helvetic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DC135-2D44-43F4-8EF6-51E1DDE388E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370222" y="1047903"/>
            <a:ext cx="632861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 Gothic" pitchFamily="34" charset="0"/>
              </a:rPr>
              <a:t>Ensuring the safety of our employees, and all those who enter a scrap yard has long been a priority for ISRI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 Gothic" pitchFamily="34" charset="0"/>
              </a:rPr>
              <a:t>For 25+ years, ISRI provided a traditional, passive safety program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 Gothic" pitchFamily="34" charset="0"/>
              </a:rPr>
              <a:t>Videos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 Gothic" pitchFamily="34" charset="0"/>
              </a:rPr>
              <a:t>Posters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 Gothic" pitchFamily="34" charset="0"/>
              </a:rPr>
              <a:t>Workshops, etc…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 Gothic" pitchFamily="34" charset="0"/>
              </a:rPr>
              <a:t>10 years ago, shifted to a more pro-active program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 Gothic" pitchFamily="34" charset="0"/>
              </a:rPr>
              <a:t>On-Site, one on one “blueprint program”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 Gothic" pitchFamily="34" charset="0"/>
              </a:rPr>
              <a:t>Addition of a transportation safety focus approx. 6 years ago based on industry loss data showing 25% of losses related to transportation risks</a:t>
            </a:r>
          </a:p>
          <a:p>
            <a:endParaRPr lang="en-US" sz="1600" dirty="0">
              <a:latin typeface="Century Gothic" pitchFamily="34" charset="0"/>
            </a:endParaRPr>
          </a:p>
          <a:p>
            <a:pPr marL="0" lvl="1" algn="ctr"/>
            <a:r>
              <a:rPr lang="en-US" sz="2000" b="1" i="1" dirty="0" smtClean="0">
                <a:solidFill>
                  <a:srgbClr val="FF0000"/>
                </a:solidFill>
                <a:latin typeface="Century Gothic" pitchFamily="34" charset="0"/>
              </a:rPr>
              <a:t>But we </a:t>
            </a:r>
            <a:r>
              <a:rPr lang="en-US" sz="2000" b="1" i="1" dirty="0" smtClean="0">
                <a:solidFill>
                  <a:srgbClr val="FF0000"/>
                </a:solidFill>
                <a:latin typeface="Century Gothic" pitchFamily="34" charset="0"/>
              </a:rPr>
              <a:t>continue to struggle </a:t>
            </a:r>
            <a:r>
              <a:rPr lang="en-US" sz="2000" b="1" i="1" dirty="0" smtClean="0">
                <a:solidFill>
                  <a:srgbClr val="FF0000"/>
                </a:solidFill>
                <a:latin typeface="Century Gothic" pitchFamily="34" charset="0"/>
              </a:rPr>
              <a:t>with how to “move the needle.”</a:t>
            </a:r>
          </a:p>
          <a:p>
            <a:endParaRPr lang="en-US" sz="2400" b="1" dirty="0">
              <a:solidFill>
                <a:srgbClr val="4E7AA7"/>
              </a:solidFill>
              <a:latin typeface="Century Gothic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02" y="1118170"/>
            <a:ext cx="19939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5377</TotalTime>
  <Words>1889</Words>
  <Application>Microsoft Office PowerPoint</Application>
  <PresentationFormat>On-screen Show (4:3)</PresentationFormat>
  <Paragraphs>383</Paragraphs>
  <Slides>27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Candara</vt:lpstr>
      <vt:lpstr>Century Gothic</vt:lpstr>
      <vt:lpstr>Helvetica</vt:lpstr>
      <vt:lpstr>Times New Roman</vt:lpstr>
      <vt:lpstr>Office Theme</vt:lpstr>
      <vt:lpstr>Strengthening the Culture of Safety in the Scrap Recycling Industry </vt:lpstr>
      <vt:lpstr>Overview</vt:lpstr>
      <vt:lpstr>Introduction</vt:lpstr>
      <vt:lpstr>ISRI: Voice of the Recycling Industry</vt:lpstr>
      <vt:lpstr>Institute of Scrap Recycling Industries</vt:lpstr>
      <vt:lpstr>   U.S. Recycling Industry Snapshot</vt:lpstr>
      <vt:lpstr>   U.S. Recycling Industry Snapshot</vt:lpstr>
      <vt:lpstr>Safety: Setting the Stage</vt:lpstr>
      <vt:lpstr>   ISRI: Safely of Not at All</vt:lpstr>
      <vt:lpstr>   New Approach Needed</vt:lpstr>
      <vt:lpstr>What Problem(s) are we Trying to Solve?</vt:lpstr>
      <vt:lpstr>  What Does Success Look like? </vt:lpstr>
      <vt:lpstr>To Get From Problems to Success….</vt:lpstr>
      <vt:lpstr>Circle of Safety Excellence™</vt:lpstr>
      <vt:lpstr> The Circle of Safety Excellence™ </vt:lpstr>
      <vt:lpstr> The Circle of Safety Excellence™ </vt:lpstr>
      <vt:lpstr> The Circle of Safety Excellence™ </vt:lpstr>
      <vt:lpstr> The Circle of Safety Excellence™ </vt:lpstr>
      <vt:lpstr>PowerPoint Presentation</vt:lpstr>
      <vt:lpstr>   The Circle of Safety Excellence™ </vt:lpstr>
      <vt:lpstr> </vt:lpstr>
      <vt:lpstr>   The Circle: One Year In</vt:lpstr>
      <vt:lpstr>   The Circle: One Year In</vt:lpstr>
      <vt:lpstr>   The Circle: One Year In</vt:lpstr>
      <vt:lpstr>Other Safety Initiatives</vt:lpstr>
      <vt:lpstr>Work Together Across Industries</vt:lpstr>
      <vt:lpstr>Thank You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E-Scrap in the US</dc:title>
  <dc:creator>Robin Wiener</dc:creator>
  <cp:lastModifiedBy>Robin Wiener</cp:lastModifiedBy>
  <cp:revision>204</cp:revision>
  <cp:lastPrinted>2015-09-10T13:13:47Z</cp:lastPrinted>
  <dcterms:created xsi:type="dcterms:W3CDTF">2013-05-23T14:53:55Z</dcterms:created>
  <dcterms:modified xsi:type="dcterms:W3CDTF">2015-09-10T13:31:15Z</dcterms:modified>
</cp:coreProperties>
</file>