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3"/>
  </p:notesMasterIdLst>
  <p:handoutMasterIdLst>
    <p:handoutMasterId r:id="rId34"/>
  </p:handoutMasterIdLst>
  <p:sldIdLst>
    <p:sldId id="256" r:id="rId2"/>
    <p:sldId id="275" r:id="rId3"/>
    <p:sldId id="290" r:id="rId4"/>
    <p:sldId id="258" r:id="rId5"/>
    <p:sldId id="276" r:id="rId6"/>
    <p:sldId id="291" r:id="rId7"/>
    <p:sldId id="284" r:id="rId8"/>
    <p:sldId id="281" r:id="rId9"/>
    <p:sldId id="299" r:id="rId10"/>
    <p:sldId id="298" r:id="rId11"/>
    <p:sldId id="303" r:id="rId12"/>
    <p:sldId id="293" r:id="rId13"/>
    <p:sldId id="300" r:id="rId14"/>
    <p:sldId id="296" r:id="rId15"/>
    <p:sldId id="297" r:id="rId16"/>
    <p:sldId id="306" r:id="rId17"/>
    <p:sldId id="304" r:id="rId18"/>
    <p:sldId id="295" r:id="rId19"/>
    <p:sldId id="286" r:id="rId20"/>
    <p:sldId id="287" r:id="rId21"/>
    <p:sldId id="288" r:id="rId22"/>
    <p:sldId id="307" r:id="rId23"/>
    <p:sldId id="301" r:id="rId24"/>
    <p:sldId id="280" r:id="rId25"/>
    <p:sldId id="302" r:id="rId26"/>
    <p:sldId id="266" r:id="rId27"/>
    <p:sldId id="270" r:id="rId28"/>
    <p:sldId id="271" r:id="rId29"/>
    <p:sldId id="282" r:id="rId30"/>
    <p:sldId id="263" r:id="rId31"/>
    <p:sldId id="273" r:id="rId32"/>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Blewit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AA7"/>
    <a:srgbClr val="CFE0EB"/>
    <a:srgbClr val="241489"/>
    <a:srgbClr val="8BFFFF"/>
    <a:srgbClr val="4F80FF"/>
    <a:srgbClr val="00EC89"/>
    <a:srgbClr val="278CC3"/>
    <a:srgbClr val="2F5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87135" autoAdjust="0"/>
  </p:normalViewPr>
  <p:slideViewPr>
    <p:cSldViewPr snapToGrid="0" snapToObjects="1">
      <p:cViewPr varScale="1">
        <p:scale>
          <a:sx n="72" d="100"/>
          <a:sy n="72" d="100"/>
        </p:scale>
        <p:origin x="168" y="72"/>
      </p:cViewPr>
      <p:guideLst>
        <p:guide orient="horz" pos="214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D142AB44-77A9-40AF-96EE-8CCD92A3840D}" type="datetimeFigureOut">
              <a:rPr lang="en-US"/>
              <a:pPr>
                <a:defRPr/>
              </a:pPr>
              <a:t>6/18/2013</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C0452EAC-6B7E-4DAC-8344-D60A00EF6F51}" type="slidenum">
              <a:rPr lang="en-US"/>
              <a:pPr>
                <a:defRPr/>
              </a:pPr>
              <a:t>‹#›</a:t>
            </a:fld>
            <a:endParaRPr lang="en-US" dirty="0"/>
          </a:p>
        </p:txBody>
      </p:sp>
    </p:spTree>
    <p:extLst>
      <p:ext uri="{BB962C8B-B14F-4D97-AF65-F5344CB8AC3E}">
        <p14:creationId xmlns:p14="http://schemas.microsoft.com/office/powerpoint/2010/main" val="1404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BEDD1AF5-3CE1-4D3E-8229-B3E89071A378}" type="datetimeFigureOut">
              <a:rPr lang="en-US"/>
              <a:pPr>
                <a:defRPr/>
              </a:pPr>
              <a:t>6/18/2013</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FC62E0DD-5355-4FCB-96A7-A41012CF17B3}" type="slidenum">
              <a:rPr lang="en-US"/>
              <a:pPr>
                <a:defRPr/>
              </a:pPr>
              <a:t>‹#›</a:t>
            </a:fld>
            <a:endParaRPr lang="en-US" dirty="0"/>
          </a:p>
        </p:txBody>
      </p:sp>
    </p:spTree>
    <p:extLst>
      <p:ext uri="{BB962C8B-B14F-4D97-AF65-F5344CB8AC3E}">
        <p14:creationId xmlns:p14="http://schemas.microsoft.com/office/powerpoint/2010/main" val="2142362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Institute of Scrap Recycling Industries (ISRI)</a:t>
            </a:r>
          </a:p>
          <a:p>
            <a:pPr eaLnBrk="1" hangingPunct="1">
              <a:spcBef>
                <a:spcPct val="0"/>
              </a:spcBef>
              <a:buFontTx/>
              <a:buChar char="•"/>
            </a:pPr>
            <a:r>
              <a:rPr lang="en-US" dirty="0" smtClean="0"/>
              <a:t>As the Voice of the Recycling Industry, ISRI represents the needs of its members including: </a:t>
            </a:r>
            <a:r>
              <a:rPr lang="en-US" dirty="0" smtClean="0">
                <a:latin typeface="Helvetica" pitchFamily="34" charset="0"/>
                <a:ea typeface="Calibri" pitchFamily="34" charset="0"/>
                <a:cs typeface="Times New Roman" pitchFamily="18" charset="0"/>
              </a:rPr>
              <a:t>manufacturers, processors, brokers and industrial consumers of scrap commodities</a:t>
            </a:r>
          </a:p>
          <a:p>
            <a:pPr eaLnBrk="1" hangingPunct="1">
              <a:spcBef>
                <a:spcPct val="0"/>
              </a:spcBef>
            </a:pPr>
            <a:r>
              <a:rPr lang="en-US" dirty="0" smtClean="0"/>
              <a:t>ISRI provides a variety of services to its members, including: </a:t>
            </a:r>
          </a:p>
          <a:p>
            <a:pPr eaLnBrk="1" hangingPunct="1">
              <a:spcBef>
                <a:spcPct val="0"/>
              </a:spcBef>
              <a:buFontTx/>
              <a:buChar char="•"/>
            </a:pPr>
            <a:r>
              <a:rPr lang="en-US" dirty="0" smtClean="0"/>
              <a:t>Promoting responsible industry practices</a:t>
            </a:r>
          </a:p>
          <a:p>
            <a:pPr eaLnBrk="1" hangingPunct="1">
              <a:spcBef>
                <a:spcPct val="0"/>
              </a:spcBef>
              <a:buFontTx/>
              <a:buChar char="•"/>
            </a:pPr>
            <a:r>
              <a:rPr lang="en-US" dirty="0" smtClean="0"/>
              <a:t>Helping shape domestic and international recycling policy</a:t>
            </a:r>
          </a:p>
          <a:p>
            <a:pPr eaLnBrk="1" hangingPunct="1">
              <a:spcBef>
                <a:spcPct val="0"/>
              </a:spcBef>
              <a:buFontTx/>
              <a:buChar char="•"/>
            </a:pPr>
            <a:r>
              <a:rPr lang="en-US" dirty="0" smtClean="0"/>
              <a:t>Providing continuous industry research</a:t>
            </a:r>
          </a:p>
          <a:p>
            <a:pPr eaLnBrk="1" hangingPunct="1">
              <a:spcBef>
                <a:spcPct val="0"/>
              </a:spcBef>
              <a:buFontTx/>
              <a:buChar char="•"/>
            </a:pPr>
            <a:r>
              <a:rPr lang="en-US" dirty="0" smtClean="0"/>
              <a:t>Offering resources to members to improve operations, including various training sessions</a:t>
            </a:r>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D2BB5-56B6-4AF5-B0BF-C4781BB618EF}"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116697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202946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Electronics Recycling</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Fastest growing segment of recycling industry, with $5 b in revenue in 2011 (only $1B in 2002)</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3-4 million tons of electronic scrap processed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Out of approx. 6 million tons estimated to be available for collection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75% by volume from commercial/business sources</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Future opportunity/challenge: residential/personal use electronics</a:t>
            </a:r>
          </a:p>
          <a:p>
            <a:pPr eaLnBrk="1" fontAlgn="auto" hangingPunct="1">
              <a:spcBef>
                <a:spcPts val="0"/>
              </a:spcBef>
              <a:spcAft>
                <a:spcPts val="0"/>
              </a:spcAft>
              <a:buFont typeface="Arial" pitchFamily="34" charset="0"/>
              <a:buChar char="•"/>
              <a:defRPr/>
            </a:pPr>
            <a:r>
              <a:rPr lang="en-US" dirty="0" smtClean="0">
                <a:latin typeface="Helvetica"/>
                <a:ea typeface="Calibri"/>
                <a:cs typeface="Times New Roman"/>
              </a:rPr>
              <a:t>ISRI has more than 400 member companies that process e-scrap for recycling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24C73-C309-4D14-A9E1-F7F4748444C3}"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2623193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Electronics Recycling</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Fastest growing segment of recycling industry, with $5 b in revenue in 2011 (only $1B in 2002)</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3-4 million tons of electronic scrap processed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Out of approx. 6 million tons estimated to be available for collection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75% by volume from commercial/business sources</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Future opportunity/challenge: residential/personal use electronics</a:t>
            </a:r>
          </a:p>
          <a:p>
            <a:pPr eaLnBrk="1" fontAlgn="auto" hangingPunct="1">
              <a:spcBef>
                <a:spcPts val="0"/>
              </a:spcBef>
              <a:spcAft>
                <a:spcPts val="0"/>
              </a:spcAft>
              <a:buFont typeface="Arial" pitchFamily="34" charset="0"/>
              <a:buChar char="•"/>
              <a:defRPr/>
            </a:pPr>
            <a:r>
              <a:rPr lang="en-US" dirty="0" smtClean="0">
                <a:latin typeface="Helvetica"/>
                <a:ea typeface="Calibri"/>
                <a:cs typeface="Times New Roman"/>
              </a:rPr>
              <a:t>ISRI has more than 400 member companies that process e-scrap for recycling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24C73-C309-4D14-A9E1-F7F4748444C3}"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1990874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Electronics Recycling</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Fastest growing segment of recycling industry, with $5 b in revenue in 2011 (only $1B in 2002)</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3-4 million tons of electronic scrap processed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Out of approx. 6 million tons estimated to be available for collection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75% by volume from commercial/business sources</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Future opportunity/challenge: residential/personal use electronics</a:t>
            </a:r>
          </a:p>
          <a:p>
            <a:pPr eaLnBrk="1" fontAlgn="auto" hangingPunct="1">
              <a:spcBef>
                <a:spcPts val="0"/>
              </a:spcBef>
              <a:spcAft>
                <a:spcPts val="0"/>
              </a:spcAft>
              <a:buFont typeface="Arial" pitchFamily="34" charset="0"/>
              <a:buChar char="•"/>
              <a:defRPr/>
            </a:pPr>
            <a:r>
              <a:rPr lang="en-US" dirty="0" smtClean="0">
                <a:latin typeface="Helvetica"/>
                <a:ea typeface="Calibri"/>
                <a:cs typeface="Times New Roman"/>
              </a:rPr>
              <a:t>ISRI has more than 400 member companies that process e-scrap for recycling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24C73-C309-4D14-A9E1-F7F4748444C3}"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413686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374774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182419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Certification Trends</a:t>
            </a:r>
          </a:p>
          <a:p>
            <a:pPr eaLnBrk="1" hangingPunct="1">
              <a:spcBef>
                <a:spcPct val="0"/>
              </a:spcBef>
              <a:buFontTx/>
              <a:buChar char="•"/>
            </a:pPr>
            <a:r>
              <a:rPr lang="en-US" dirty="0" smtClean="0"/>
              <a:t>U.S. scrap industry committed to not just delivering plentiful volumes of scrap, but delivering high quality scrap for both domestic and international customers in an environmentally responsible manner</a:t>
            </a:r>
          </a:p>
          <a:p>
            <a:pPr lvl="1" eaLnBrk="1" hangingPunct="1">
              <a:spcBef>
                <a:spcPct val="0"/>
              </a:spcBef>
              <a:buFontTx/>
              <a:buChar char="•"/>
            </a:pPr>
            <a:r>
              <a:rPr lang="en-US" dirty="0" smtClean="0"/>
              <a:t>On a basic level, achieving this through use of globally accepted specification guidelines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980E33-C49F-42A6-AD04-F1A09EA3CACE}"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376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Certification Trends</a:t>
            </a:r>
          </a:p>
          <a:p>
            <a:pPr eaLnBrk="1" hangingPunct="1">
              <a:spcBef>
                <a:spcPct val="0"/>
              </a:spcBef>
              <a:buFontTx/>
              <a:buChar char="•"/>
            </a:pPr>
            <a:r>
              <a:rPr lang="en-US" dirty="0" smtClean="0"/>
              <a:t>U.S. scrap industry committed to not just delivering plentiful volumes of scrap, but delivering high quality scrap for both domestic and international customers in an environmentally responsible manner</a:t>
            </a:r>
          </a:p>
          <a:p>
            <a:pPr lvl="1" eaLnBrk="1" hangingPunct="1">
              <a:spcBef>
                <a:spcPct val="0"/>
              </a:spcBef>
              <a:buFontTx/>
              <a:buChar char="•"/>
            </a:pPr>
            <a:r>
              <a:rPr lang="en-US" dirty="0" smtClean="0"/>
              <a:t>On a basic level, achieving this through use of globally accepted specification guidelines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980E33-C49F-42A6-AD04-F1A09EA3CACE}"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284508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Certification Trends</a:t>
            </a:r>
          </a:p>
          <a:p>
            <a:pPr eaLnBrk="1" hangingPunct="1">
              <a:spcBef>
                <a:spcPct val="0"/>
              </a:spcBef>
              <a:buFontTx/>
              <a:buChar char="•"/>
            </a:pPr>
            <a:r>
              <a:rPr lang="en-US" dirty="0" smtClean="0"/>
              <a:t>U.S. scrap industry committed to not just delivering plentiful volumes of scrap, but delivering high quality scrap for both domestic and international customers in an environmentally responsible manner</a:t>
            </a:r>
          </a:p>
          <a:p>
            <a:pPr lvl="1" eaLnBrk="1" hangingPunct="1">
              <a:spcBef>
                <a:spcPct val="0"/>
              </a:spcBef>
              <a:buFontTx/>
              <a:buChar char="•"/>
            </a:pPr>
            <a:r>
              <a:rPr lang="en-US" dirty="0" smtClean="0"/>
              <a:t>On a basic level, achieving this through use of globally accepted specification guidelines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980E33-C49F-42A6-AD04-F1A09EA3CACE}"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55778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Independent, third-party, certification systems are becoming the industry norm within the scrap and electronics recycling industries to ensure responsible recycling.</a:t>
            </a:r>
          </a:p>
          <a:p>
            <a:pPr eaLnBrk="1" hangingPunct="1">
              <a:spcBef>
                <a:spcPct val="0"/>
              </a:spcBef>
              <a:buFontTx/>
              <a:buChar char="•"/>
            </a:pPr>
            <a:r>
              <a:rPr lang="en-US" dirty="0" smtClean="0"/>
              <a:t>Top reasons for pursuing certification:</a:t>
            </a:r>
          </a:p>
          <a:p>
            <a:pPr lvl="1" eaLnBrk="1" hangingPunct="1">
              <a:spcBef>
                <a:spcPct val="0"/>
              </a:spcBef>
              <a:buFontTx/>
              <a:buChar char="•"/>
            </a:pPr>
            <a:r>
              <a:rPr lang="en-US" dirty="0" smtClean="0"/>
              <a:t>Competitive advantage</a:t>
            </a:r>
          </a:p>
          <a:p>
            <a:pPr lvl="1" eaLnBrk="1" hangingPunct="1">
              <a:spcBef>
                <a:spcPct val="0"/>
              </a:spcBef>
              <a:buFontTx/>
              <a:buChar char="•"/>
            </a:pPr>
            <a:r>
              <a:rPr lang="en-US" dirty="0" smtClean="0"/>
              <a:t>Customer requirement</a:t>
            </a:r>
          </a:p>
          <a:p>
            <a:pPr lvl="1" eaLnBrk="1" hangingPunct="1">
              <a:spcBef>
                <a:spcPct val="0"/>
              </a:spcBef>
              <a:buFontTx/>
              <a:buChar char="•"/>
            </a:pPr>
            <a:r>
              <a:rPr lang="en-US" dirty="0" smtClean="0"/>
              <a:t>Operational improvement</a:t>
            </a:r>
          </a:p>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2AA49E-F051-4918-9443-03F418A8FB6A}"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356816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Institute of Scrap Recycling Industries (ISRI)</a:t>
            </a:r>
          </a:p>
          <a:p>
            <a:pPr eaLnBrk="1" hangingPunct="1">
              <a:spcBef>
                <a:spcPct val="0"/>
              </a:spcBef>
              <a:buFontTx/>
              <a:buChar char="•"/>
            </a:pPr>
            <a:r>
              <a:rPr lang="en-US" dirty="0" smtClean="0">
                <a:latin typeface="Helvetica" pitchFamily="34" charset="0"/>
                <a:ea typeface="Calibri" pitchFamily="34" charset="0"/>
                <a:cs typeface="Times New Roman" pitchFamily="18" charset="0"/>
              </a:rPr>
              <a:t>ISRI is an international trade association that represents more than 1,700 member companies that process, broker and consume scrap (ranging from small, family-owned businesses to large, multi-national corporations)</a:t>
            </a:r>
          </a:p>
          <a:p>
            <a:pPr eaLnBrk="1" hangingPunct="1">
              <a:spcBef>
                <a:spcPct val="0"/>
              </a:spcBef>
              <a:buFontTx/>
              <a:buChar char="•"/>
            </a:pPr>
            <a:r>
              <a:rPr lang="en-US" dirty="0" smtClean="0">
                <a:latin typeface="Helvetica" pitchFamily="34" charset="0"/>
                <a:ea typeface="Calibri" pitchFamily="34" charset="0"/>
                <a:cs typeface="Times New Roman" pitchFamily="18" charset="0"/>
              </a:rPr>
              <a:t>Representing 7,000+ facilities worldwide - that process, broker &amp; consume scrap metals, paper, plastics, glass, textiles, rubber, and electronics.</a:t>
            </a: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2DC3A-93DC-49E1-B117-4749848D9E19}"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2356669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Independent, third-party, certification systems are becoming the industry norm within the scrap and electronics recycling industries to ensure responsible recycling.</a:t>
            </a:r>
          </a:p>
          <a:p>
            <a:pPr eaLnBrk="1" hangingPunct="1">
              <a:spcBef>
                <a:spcPct val="0"/>
              </a:spcBef>
              <a:buFontTx/>
              <a:buChar char="•"/>
            </a:pPr>
            <a:r>
              <a:rPr lang="en-US" dirty="0" smtClean="0"/>
              <a:t>Top reasons for pursuing certification:</a:t>
            </a:r>
          </a:p>
          <a:p>
            <a:pPr lvl="1" eaLnBrk="1" hangingPunct="1">
              <a:spcBef>
                <a:spcPct val="0"/>
              </a:spcBef>
              <a:buFontTx/>
              <a:buChar char="•"/>
            </a:pPr>
            <a:r>
              <a:rPr lang="en-US" dirty="0" smtClean="0"/>
              <a:t>Competitive advantage</a:t>
            </a:r>
          </a:p>
          <a:p>
            <a:pPr lvl="1" eaLnBrk="1" hangingPunct="1">
              <a:spcBef>
                <a:spcPct val="0"/>
              </a:spcBef>
              <a:buFontTx/>
              <a:buChar char="•"/>
            </a:pPr>
            <a:r>
              <a:rPr lang="en-US" dirty="0" smtClean="0"/>
              <a:t>Customer requirement</a:t>
            </a:r>
          </a:p>
          <a:p>
            <a:pPr lvl="1" eaLnBrk="1" hangingPunct="1">
              <a:spcBef>
                <a:spcPct val="0"/>
              </a:spcBef>
              <a:buFontTx/>
              <a:buChar char="•"/>
            </a:pPr>
            <a:r>
              <a:rPr lang="en-US" dirty="0" smtClean="0"/>
              <a:t>Operational improvement</a:t>
            </a:r>
          </a:p>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2AA49E-F051-4918-9443-03F418A8FB6A}"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400291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RIOS</a:t>
            </a:r>
          </a:p>
          <a:p>
            <a:pPr eaLnBrk="1" hangingPunct="1">
              <a:spcBef>
                <a:spcPct val="0"/>
              </a:spcBef>
              <a:buFontTx/>
              <a:buChar char="•"/>
            </a:pPr>
            <a:r>
              <a:rPr lang="en-US" dirty="0" smtClean="0"/>
              <a:t>RIOS stands for the Recycling Industry Operating Standard™</a:t>
            </a:r>
          </a:p>
          <a:p>
            <a:pPr eaLnBrk="1" hangingPunct="1">
              <a:spcBef>
                <a:spcPct val="0"/>
              </a:spcBef>
              <a:buFontTx/>
              <a:buChar char="•"/>
            </a:pPr>
            <a:r>
              <a:rPr lang="en-US" dirty="0" smtClean="0"/>
              <a:t>It is a voluntary, comprehensive environmental, health &amp; safety, and quality management system</a:t>
            </a:r>
          </a:p>
          <a:p>
            <a:pPr eaLnBrk="1" hangingPunct="1">
              <a:spcBef>
                <a:spcPct val="0"/>
              </a:spcBef>
              <a:buFontTx/>
              <a:buChar char="•"/>
            </a:pPr>
            <a:r>
              <a:rPr lang="en-US" dirty="0" smtClean="0"/>
              <a:t>RIOS was developed based primarily on the requirements of ISO 9001, ISO 14001, and OHSAS 18001</a:t>
            </a:r>
          </a:p>
          <a:p>
            <a:pPr eaLnBrk="1" hangingPunct="1">
              <a:spcBef>
                <a:spcPct val="0"/>
              </a:spcBef>
              <a:buFontTx/>
              <a:buChar char="•"/>
            </a:pPr>
            <a:r>
              <a:rPr lang="en-US" dirty="0" smtClean="0"/>
              <a:t>RIOS is a third-party certification</a:t>
            </a:r>
          </a:p>
          <a:p>
            <a:pPr eaLnBrk="1" hangingPunct="1">
              <a:spcBef>
                <a:spcPct val="0"/>
              </a:spcBef>
              <a:buFontTx/>
              <a:buChar char="•"/>
            </a:pPr>
            <a:r>
              <a:rPr lang="en-US" dirty="0" smtClean="0"/>
              <a:t>Accredited certification program supported by the ANSI-ASQ National Accreditation Board (ANAB)</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B150E-549B-4EB9-9E63-87665DBE6C94}"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307471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R2/RIOS</a:t>
            </a:r>
          </a:p>
          <a:p>
            <a:pPr eaLnBrk="1" hangingPunct="1">
              <a:spcBef>
                <a:spcPct val="0"/>
              </a:spcBef>
              <a:buFontTx/>
              <a:buChar char="•"/>
            </a:pPr>
            <a:r>
              <a:rPr lang="en-US" dirty="0" smtClean="0"/>
              <a:t>R2/RIOS is a combination of the Responsible Recycling Practices (“R2”), developed by U.S. EPA and RIOS</a:t>
            </a:r>
          </a:p>
          <a:p>
            <a:pPr eaLnBrk="1" hangingPunct="1">
              <a:spcBef>
                <a:spcPct val="0"/>
              </a:spcBef>
              <a:buFontTx/>
              <a:buChar char="•"/>
            </a:pPr>
            <a:r>
              <a:rPr lang="en-US" dirty="0" smtClean="0"/>
              <a:t>Promotes sustainable electronics recycling</a:t>
            </a:r>
          </a:p>
          <a:p>
            <a:pPr eaLnBrk="1" hangingPunct="1">
              <a:spcBef>
                <a:spcPct val="0"/>
              </a:spcBef>
              <a:buFontTx/>
              <a:buChar char="•"/>
            </a:pPr>
            <a:r>
              <a:rPr lang="en-US" dirty="0" smtClean="0">
                <a:solidFill>
                  <a:srgbClr val="FF0000"/>
                </a:solidFill>
              </a:rPr>
              <a:t>There are currently ##</a:t>
            </a:r>
            <a:r>
              <a:rPr lang="en-US" dirty="0" smtClean="0"/>
              <a:t> facilities R2/RIOS™ certified</a:t>
            </a:r>
          </a:p>
          <a:p>
            <a:pPr eaLnBrk="1" hangingPunct="1">
              <a:spcBef>
                <a:spcPct val="0"/>
              </a:spcBef>
              <a:buFontTx/>
              <a:buChar char="•"/>
            </a:pPr>
            <a:r>
              <a:rPr lang="en-US" dirty="0" smtClean="0">
                <a:solidFill>
                  <a:srgbClr val="FF0000"/>
                </a:solidFill>
              </a:rPr>
              <a:t>And ##</a:t>
            </a:r>
            <a:r>
              <a:rPr lang="en-US" dirty="0" smtClean="0"/>
              <a:t> facilities engaged in certification process</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4464C-C7E2-4B18-AC77-C48D08F61BDF}"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196974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R2</a:t>
            </a:r>
          </a:p>
          <a:p>
            <a:pPr eaLnBrk="1" hangingPunct="1">
              <a:spcBef>
                <a:spcPct val="0"/>
              </a:spcBef>
            </a:pPr>
            <a:r>
              <a:rPr lang="en-US" dirty="0" smtClean="0"/>
              <a:t>R2 is written, openly, not too prescriptive, allows varying scopes in the recycling stream. E.g., provision 3 accounts for different legal obligations, for example, R2 covers the BAN amendment when it is legally required. No geographic distinctions, the provisions equally anywhere in the world</a:t>
            </a:r>
          </a:p>
          <a:p>
            <a:pPr eaLnBrk="1" hangingPunct="1">
              <a:spcBef>
                <a:spcPct val="0"/>
              </a:spcBef>
            </a:pPr>
            <a:r>
              <a:rPr lang="en-US" dirty="0" smtClean="0"/>
              <a:t>R2 requires a recycler to:</a:t>
            </a:r>
          </a:p>
          <a:p>
            <a:pPr eaLnBrk="1" hangingPunct="1">
              <a:spcBef>
                <a:spcPct val="0"/>
              </a:spcBef>
              <a:buFontTx/>
              <a:buChar char="•"/>
            </a:pPr>
            <a:r>
              <a:rPr lang="en-US" dirty="0" smtClean="0"/>
              <a:t>Establish a reuse and recovery hierarchy of responsible materials management</a:t>
            </a:r>
          </a:p>
          <a:p>
            <a:pPr eaLnBrk="1" hangingPunct="1">
              <a:spcBef>
                <a:spcPct val="0"/>
              </a:spcBef>
              <a:buFontTx/>
              <a:buChar char="•"/>
            </a:pPr>
            <a:r>
              <a:rPr lang="en-US" dirty="0" smtClean="0"/>
              <a:t>Comply with all legal requirements, including imports and exports</a:t>
            </a:r>
          </a:p>
          <a:p>
            <a:pPr eaLnBrk="1" hangingPunct="1">
              <a:spcBef>
                <a:spcPct val="0"/>
              </a:spcBef>
              <a:buFontTx/>
              <a:buChar char="•"/>
            </a:pPr>
            <a:r>
              <a:rPr lang="en-US" dirty="0" smtClean="0"/>
              <a:t>Manage Focus Materials (FMs) on site and through selected downstream processors</a:t>
            </a:r>
          </a:p>
          <a:p>
            <a:pPr eaLnBrk="1" hangingPunct="1">
              <a:spcBef>
                <a:spcPct val="0"/>
              </a:spcBef>
              <a:buFontTx/>
              <a:buChar char="•"/>
            </a:pPr>
            <a:r>
              <a:rPr lang="en-US" dirty="0" smtClean="0"/>
              <a:t>Maintain security measures in all parts of the facility</a:t>
            </a:r>
          </a:p>
          <a:p>
            <a:pPr eaLnBrk="1" hangingPunct="1">
              <a:spcBef>
                <a:spcPct val="0"/>
              </a:spcBef>
              <a:buFontTx/>
              <a:buChar char="•"/>
            </a:pPr>
            <a:r>
              <a:rPr lang="en-US" dirty="0" smtClean="0"/>
              <a:t>Possess adequate insurance and facility closure plan</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7BC2F-EFD2-4FC2-B679-D38E11852A31}" type="slidenum">
              <a:rPr lang="en-US"/>
              <a:pPr fontAlgn="base">
                <a:spcBef>
                  <a:spcPct val="0"/>
                </a:spcBef>
                <a:spcAft>
                  <a:spcPct val="0"/>
                </a:spcAft>
                <a:defRPr/>
              </a:pPr>
              <a:t>28</a:t>
            </a:fld>
            <a:endParaRPr lang="en-US" dirty="0"/>
          </a:p>
        </p:txBody>
      </p:sp>
    </p:spTree>
    <p:extLst>
      <p:ext uri="{BB962C8B-B14F-4D97-AF65-F5344CB8AC3E}">
        <p14:creationId xmlns:p14="http://schemas.microsoft.com/office/powerpoint/2010/main" val="58212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spcAft>
                <a:spcPts val="607"/>
              </a:spcAft>
              <a:defRPr/>
            </a:pPr>
            <a:r>
              <a:rPr lang="en-US" dirty="0" smtClean="0">
                <a:latin typeface="Century Gothic" pitchFamily="34" charset="0"/>
              </a:rPr>
              <a:t>R2/RIOS™ can help address the global issues of e-recycling. </a:t>
            </a:r>
          </a:p>
          <a:p>
            <a:pPr eaLnBrk="1" hangingPunct="1">
              <a:spcBef>
                <a:spcPct val="0"/>
              </a:spcBef>
              <a:spcAft>
                <a:spcPts val="607"/>
              </a:spcAft>
              <a:defRPr/>
            </a:pPr>
            <a:endParaRPr lang="en-US" dirty="0" smtClean="0">
              <a:latin typeface="Century Gothic" pitchFamily="34" charset="0"/>
            </a:endParaRPr>
          </a:p>
          <a:p>
            <a:pPr eaLnBrk="1" hangingPunct="1">
              <a:spcBef>
                <a:spcPct val="0"/>
              </a:spcBef>
              <a:spcAft>
                <a:spcPts val="607"/>
              </a:spcAft>
              <a:defRPr/>
            </a:pPr>
            <a:r>
              <a:rPr lang="en-US" dirty="0" smtClean="0">
                <a:latin typeface="Century Gothic" pitchFamily="34" charset="0"/>
              </a:rPr>
              <a:t>The certification program helps to discourage illegal and sham recycling through the promotion of sustainable recycling and sharing knowledge of recycling done right. </a:t>
            </a:r>
          </a:p>
          <a:p>
            <a:pPr eaLnBrk="1" hangingPunct="1">
              <a:spcBef>
                <a:spcPct val="0"/>
              </a:spcBef>
              <a:spcAft>
                <a:spcPts val="607"/>
              </a:spcAft>
              <a:defRPr/>
            </a:pPr>
            <a:r>
              <a:rPr lang="en-US" dirty="0" smtClean="0">
                <a:latin typeface="Century Gothic" pitchFamily="34" charset="0"/>
              </a:rPr>
              <a:t>There are other strong benefits to R2/RIOS. Positive intervention and knowledge-sharing can also boost economic development and job creation</a:t>
            </a:r>
          </a:p>
          <a:p>
            <a:pPr eaLnBrk="1" hangingPunct="1">
              <a:spcBef>
                <a:spcPct val="0"/>
              </a:spcBef>
              <a:spcAft>
                <a:spcPts val="607"/>
              </a:spcAft>
              <a:defRPr/>
            </a:pPr>
            <a:endParaRPr lang="en-US" dirty="0" smtClean="0">
              <a:latin typeface="Century Gothic" pitchFamily="34" charset="0"/>
            </a:endParaRPr>
          </a:p>
          <a:p>
            <a:pPr eaLnBrk="1" hangingPunct="1">
              <a:spcBef>
                <a:spcPct val="0"/>
              </a:spcBef>
              <a:spcAft>
                <a:spcPts val="607"/>
              </a:spcAft>
              <a:defRPr/>
            </a:pPr>
            <a:r>
              <a:rPr lang="en-US" dirty="0" smtClean="0">
                <a:effectLst>
                  <a:outerShdw blurRad="38100" dist="38100" dir="2700000" algn="tl">
                    <a:srgbClr val="C0C0C0"/>
                  </a:outerShdw>
                </a:effectLst>
                <a:latin typeface="Palatino Linotype" pitchFamily="18" charset="0"/>
              </a:rPr>
              <a:t>If we turn our back to the informal sector in the developing world by banning the export of valuable commodities, it does not mean that the problem of the informal sector will disappear.  Instead, we need to encourage environmentally responsible and safe recycling practices globally. </a:t>
            </a:r>
          </a:p>
          <a:p>
            <a:pPr eaLnBrk="1" hangingPunct="1">
              <a:spcBef>
                <a:spcPct val="0"/>
              </a:spcBef>
              <a:spcAft>
                <a:spcPts val="607"/>
              </a:spcAft>
              <a:defRPr/>
            </a:pPr>
            <a:r>
              <a:rPr lang="en-US" dirty="0" smtClean="0">
                <a:latin typeface="Century Gothic" pitchFamily="34" charset="0"/>
              </a:rPr>
              <a:t>Our goal must be to have electronics recycling done right anywhere and everywhere in the world.</a:t>
            </a:r>
          </a:p>
          <a:p>
            <a:pPr eaLnBrk="1" hangingPunct="1">
              <a:spcBef>
                <a:spcPct val="0"/>
              </a:spcBef>
              <a:defRPr/>
            </a:pPr>
            <a:endParaRPr lang="en-US" dirty="0" smtClean="0"/>
          </a:p>
        </p:txBody>
      </p:sp>
      <p:sp>
        <p:nvSpPr>
          <p:cNvPr id="83971" name="Slide Number Placeholder 3"/>
          <p:cNvSpPr txBox="1">
            <a:spLocks noGrp="1"/>
          </p:cNvSpPr>
          <p:nvPr/>
        </p:nvSpPr>
        <p:spPr bwMode="auto">
          <a:xfrm>
            <a:off x="3936769" y="8772668"/>
            <a:ext cx="3011699" cy="461804"/>
          </a:xfrm>
          <a:prstGeom prst="rect">
            <a:avLst/>
          </a:prstGeom>
          <a:noFill/>
          <a:ln>
            <a:miter lim="800000"/>
            <a:headEnd/>
            <a:tailEnd/>
          </a:ln>
        </p:spPr>
        <p:txBody>
          <a:bodyPr lIns="92492" tIns="46246" rIns="92492" bIns="46246" anchor="b"/>
          <a:lstStyle/>
          <a:p>
            <a:pPr algn="r">
              <a:defRPr/>
            </a:pPr>
            <a:fld id="{CBCE71EF-662B-47A4-BF69-F63C26063FAC}" type="slidenum">
              <a:rPr lang="en-US" sz="1200">
                <a:latin typeface="+mn-lt"/>
              </a:rPr>
              <a:pPr algn="r">
                <a:defRPr/>
              </a:pPr>
              <a:t>29</a:t>
            </a:fld>
            <a:endParaRPr lang="en-US" sz="1200" dirty="0">
              <a:latin typeface="+mn-lt"/>
            </a:endParaRPr>
          </a:p>
        </p:txBody>
      </p:sp>
    </p:spTree>
    <p:extLst>
      <p:ext uri="{BB962C8B-B14F-4D97-AF65-F5344CB8AC3E}">
        <p14:creationId xmlns:p14="http://schemas.microsoft.com/office/powerpoint/2010/main" val="559910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lnSpc>
                <a:spcPct val="90000"/>
              </a:lnSpc>
              <a:spcBef>
                <a:spcPct val="0"/>
              </a:spcBef>
              <a:spcAft>
                <a:spcPts val="0"/>
              </a:spcAft>
              <a:defRPr/>
            </a:pPr>
            <a:r>
              <a:rPr lang="en-US" dirty="0" smtClean="0">
                <a:solidFill>
                  <a:srgbClr val="FFFFFF"/>
                </a:solidFill>
                <a:effectLst>
                  <a:outerShdw blurRad="38100" dist="38100" dir="2700000" algn="tl">
                    <a:srgbClr val="C0C0C0"/>
                  </a:outerShdw>
                </a:effectLst>
              </a:rPr>
              <a:t>Instead of banning trade the US and others should teach developmental countries how to improve health and safety conditions and encourage environmentally responsible practices.</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9F14A-45B7-4B82-AC96-AADB93339263}" type="slidenum">
              <a:rPr lang="en-US"/>
              <a:pPr fontAlgn="base">
                <a:spcBef>
                  <a:spcPct val="0"/>
                </a:spcBef>
                <a:spcAft>
                  <a:spcPct val="0"/>
                </a:spcAft>
                <a:defRPr/>
              </a:pPr>
              <a:t>30</a:t>
            </a:fld>
            <a:endParaRPr lang="en-US" dirty="0"/>
          </a:p>
        </p:txBody>
      </p:sp>
    </p:spTree>
    <p:extLst>
      <p:ext uri="{BB962C8B-B14F-4D97-AF65-F5344CB8AC3E}">
        <p14:creationId xmlns:p14="http://schemas.microsoft.com/office/powerpoint/2010/main" val="2657031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1208C-3537-4CD7-9779-C95E7C4F33E2}"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72242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63772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356519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Electronics Recycling</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Fastest growing segment of recycling industry, with $5 b in revenue in 2011 (only $1B in 2002)</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3-4 million tons of electronic scrap processed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Out of approx. 6 million tons estimated to be available for collection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75% by volume from commercial/business sources</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Future opportunity/challenge: residential/personal use electronics</a:t>
            </a:r>
          </a:p>
          <a:p>
            <a:pPr eaLnBrk="1" fontAlgn="auto" hangingPunct="1">
              <a:spcBef>
                <a:spcPts val="0"/>
              </a:spcBef>
              <a:spcAft>
                <a:spcPts val="0"/>
              </a:spcAft>
              <a:buFont typeface="Arial" pitchFamily="34" charset="0"/>
              <a:buChar char="•"/>
              <a:defRPr/>
            </a:pPr>
            <a:r>
              <a:rPr lang="en-US" dirty="0" smtClean="0">
                <a:latin typeface="Helvetica"/>
                <a:ea typeface="Calibri"/>
                <a:cs typeface="Times New Roman"/>
              </a:rPr>
              <a:t>ISRI has more than 400 member companies that process e-scrap for recycling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24C73-C309-4D14-A9E1-F7F4748444C3}"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262319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358847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Electronics Recycling</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Fastest growing segment of recycling industry, with $5 b in revenue in 2011 (only $1B in 2002)</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3-4 million tons of electronic scrap processed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Out of approx. 6 million tons estimated to be available for collection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75% by volume from commercial/business sources</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Future opportunity/challenge: residential/personal use electronics</a:t>
            </a:r>
          </a:p>
          <a:p>
            <a:pPr eaLnBrk="1" fontAlgn="auto" hangingPunct="1">
              <a:spcBef>
                <a:spcPts val="0"/>
              </a:spcBef>
              <a:spcAft>
                <a:spcPts val="0"/>
              </a:spcAft>
              <a:buFont typeface="Arial" pitchFamily="34" charset="0"/>
              <a:buChar char="•"/>
              <a:defRPr/>
            </a:pPr>
            <a:r>
              <a:rPr lang="en-US" dirty="0" smtClean="0">
                <a:latin typeface="Helvetica"/>
                <a:ea typeface="Calibri"/>
                <a:cs typeface="Times New Roman"/>
              </a:rPr>
              <a:t>ISRI has more than 400 member companies that process e-scrap for recycling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24C73-C309-4D14-A9E1-F7F4748444C3}"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262319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Electronics Recycling</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Fastest growing segment of recycling industry, with $5 b in revenue in 2011 (only $1B in 2002)</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3-4 million tons of electronic scrap processed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Out of approx. 6 million tons estimated to be available for collection annually</a:t>
            </a:r>
          </a:p>
          <a:p>
            <a:pPr lvl="1"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75% by volume from commercial/business sources</a:t>
            </a:r>
          </a:p>
          <a:p>
            <a:pPr eaLnBrk="1" fontAlgn="auto" hangingPunct="1">
              <a:spcBef>
                <a:spcPts val="0"/>
              </a:spcBef>
              <a:spcAft>
                <a:spcPts val="0"/>
              </a:spcAft>
              <a:buFont typeface="Arial" pitchFamily="34" charset="0"/>
              <a:buChar char="•"/>
              <a:defRPr/>
            </a:pPr>
            <a:r>
              <a:rPr lang="en-US" kern="0" dirty="0" smtClean="0">
                <a:solidFill>
                  <a:srgbClr val="FFFFFF"/>
                </a:solidFill>
                <a:effectLst>
                  <a:outerShdw blurRad="38100" dist="38100" dir="2700000" algn="tl">
                    <a:srgbClr val="000000">
                      <a:alpha val="43137"/>
                    </a:srgbClr>
                  </a:outerShdw>
                </a:effectLst>
              </a:rPr>
              <a:t>Future opportunity/challenge: residential/personal use electronics</a:t>
            </a:r>
          </a:p>
          <a:p>
            <a:pPr eaLnBrk="1" fontAlgn="auto" hangingPunct="1">
              <a:spcBef>
                <a:spcPts val="0"/>
              </a:spcBef>
              <a:spcAft>
                <a:spcPts val="0"/>
              </a:spcAft>
              <a:buFont typeface="Arial" pitchFamily="34" charset="0"/>
              <a:buChar char="•"/>
              <a:defRPr/>
            </a:pPr>
            <a:r>
              <a:rPr lang="en-US" dirty="0" smtClean="0">
                <a:latin typeface="Helvetica"/>
                <a:ea typeface="Calibri"/>
                <a:cs typeface="Times New Roman"/>
              </a:rPr>
              <a:t>ISRI has more than 400 member companies that process e-scrap for recycling </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24C73-C309-4D14-A9E1-F7F4748444C3}"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334941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Recycling Globally</a:t>
            </a:r>
          </a:p>
          <a:p>
            <a:pPr eaLnBrk="1" hangingPunct="1">
              <a:spcBef>
                <a:spcPct val="0"/>
              </a:spcBef>
              <a:buFontTx/>
              <a:buChar char="•"/>
            </a:pPr>
            <a:r>
              <a:rPr lang="en-US" dirty="0" smtClean="0"/>
              <a:t>U.S. is the world’s largest scrap exporter.</a:t>
            </a:r>
          </a:p>
          <a:p>
            <a:pPr eaLnBrk="1" hangingPunct="1">
              <a:spcBef>
                <a:spcPct val="0"/>
              </a:spcBef>
              <a:buFontTx/>
              <a:buChar char="•"/>
            </a:pPr>
            <a:endParaRPr lang="en-US" dirty="0" smtClean="0"/>
          </a:p>
          <a:p>
            <a:pPr eaLnBrk="1" hangingPunct="1">
              <a:spcBef>
                <a:spcPct val="0"/>
              </a:spcBef>
              <a:buFontTx/>
              <a:buChar char="•"/>
            </a:pPr>
            <a:r>
              <a:rPr lang="en-US" dirty="0" smtClean="0"/>
              <a:t>51 million metric tons exported.</a:t>
            </a:r>
          </a:p>
          <a:p>
            <a:pPr eaLnBrk="1" hangingPunct="1">
              <a:spcBef>
                <a:spcPct val="0"/>
              </a:spcBef>
              <a:buFontTx/>
              <a:buChar char="•"/>
            </a:pPr>
            <a:r>
              <a:rPr lang="en-US" dirty="0" smtClean="0"/>
              <a:t>The value of exported materials is $39 billion in 158 countries.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AB1BB-ACDF-4CDD-BA82-61DB631BED26}"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2608398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578C299-D288-47A2-B943-F6CCE3397034}" type="datetime1">
              <a:rPr lang="en-US" smtClean="0"/>
              <a:t>6/18/2013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34E062-2DC7-4891-97D0-46EA53656393}" type="slidenum">
              <a:rPr lang="en-US" smtClean="0"/>
              <a:pPr>
                <a:defRPr/>
              </a:pPr>
              <a:t>‹#›</a:t>
            </a:fld>
            <a:endParaRPr lang="en-US" dirty="0"/>
          </a:p>
        </p:txBody>
      </p:sp>
      <p:pic>
        <p:nvPicPr>
          <p:cNvPr id="7" name="Picture 6" descr="ISRIPowerpoint-0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4925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1E4CCE0-66BC-42DA-B915-E0A7F1D2853D}" type="datetime1">
              <a:rPr lang="en-US" smtClean="0"/>
              <a:t>6/18/2013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6F98BB-76EE-41A4-9241-FEA9B80E13DE}" type="slidenum">
              <a:rPr lang="en-US" smtClean="0"/>
              <a:pPr>
                <a:defRPr/>
              </a:pPr>
              <a:t>‹#›</a:t>
            </a:fld>
            <a:endParaRPr lang="en-US" dirty="0"/>
          </a:p>
        </p:txBody>
      </p:sp>
    </p:spTree>
    <p:extLst>
      <p:ext uri="{BB962C8B-B14F-4D97-AF65-F5344CB8AC3E}">
        <p14:creationId xmlns:p14="http://schemas.microsoft.com/office/powerpoint/2010/main" val="416110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A177C36-1906-4F7D-9D3B-EE56E9404A9B}" type="datetime1">
              <a:rPr lang="en-US" smtClean="0"/>
              <a:t>6/18/2013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FB42DB6-5B8C-4510-BC40-9E5A8F0A891C}" type="slidenum">
              <a:rPr lang="en-US" smtClean="0"/>
              <a:pPr>
                <a:defRPr/>
              </a:pPr>
              <a:t>‹#›</a:t>
            </a:fld>
            <a:endParaRPr lang="en-US" dirty="0"/>
          </a:p>
        </p:txBody>
      </p:sp>
    </p:spTree>
    <p:extLst>
      <p:ext uri="{BB962C8B-B14F-4D97-AF65-F5344CB8AC3E}">
        <p14:creationId xmlns:p14="http://schemas.microsoft.com/office/powerpoint/2010/main" val="22132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4A32E5A-CAB1-4BF2-87CA-005726CE70DF}" type="datetime1">
              <a:rPr lang="en-US" smtClean="0"/>
              <a:t>6/18/2013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AFDC135-2D44-43F4-8EF6-51E1DDE388EB}" type="slidenum">
              <a:rPr lang="en-US" smtClean="0"/>
              <a:pPr>
                <a:defRPr/>
              </a:pPr>
              <a:t>‹#›</a:t>
            </a:fld>
            <a:endParaRPr lang="en-US" dirty="0"/>
          </a:p>
        </p:txBody>
      </p:sp>
    </p:spTree>
    <p:extLst>
      <p:ext uri="{BB962C8B-B14F-4D97-AF65-F5344CB8AC3E}">
        <p14:creationId xmlns:p14="http://schemas.microsoft.com/office/powerpoint/2010/main" val="242042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20EC032-2E66-4DA1-BC42-F7D5D1348A6F}" type="datetime1">
              <a:rPr lang="en-US" smtClean="0"/>
              <a:t>6/18/2013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D4520F4-12F2-4286-A661-783F99CA5A90}" type="slidenum">
              <a:rPr lang="en-US" smtClean="0"/>
              <a:pPr>
                <a:defRPr/>
              </a:pPr>
              <a:t>‹#›</a:t>
            </a:fld>
            <a:endParaRPr lang="en-US" dirty="0"/>
          </a:p>
        </p:txBody>
      </p:sp>
    </p:spTree>
    <p:extLst>
      <p:ext uri="{BB962C8B-B14F-4D97-AF65-F5344CB8AC3E}">
        <p14:creationId xmlns:p14="http://schemas.microsoft.com/office/powerpoint/2010/main" val="352677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AEA22B5-D9E8-4BEF-849A-3A8B8BB89B72}" type="datetime1">
              <a:rPr lang="en-US" smtClean="0"/>
              <a:t>6/18/2013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ADD5394-36B4-4A2E-AA75-731DE85A3F2F}" type="slidenum">
              <a:rPr lang="en-US" smtClean="0"/>
              <a:pPr>
                <a:defRPr/>
              </a:pPr>
              <a:t>‹#›</a:t>
            </a:fld>
            <a:endParaRPr lang="en-US" dirty="0"/>
          </a:p>
        </p:txBody>
      </p:sp>
    </p:spTree>
    <p:extLst>
      <p:ext uri="{BB962C8B-B14F-4D97-AF65-F5344CB8AC3E}">
        <p14:creationId xmlns:p14="http://schemas.microsoft.com/office/powerpoint/2010/main" val="389689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A98671C-2389-424C-A8B8-188F347A38C6}" type="datetime1">
              <a:rPr lang="en-US" smtClean="0"/>
              <a:t>6/18/2013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A2CA938-0B63-477B-8992-3E5324BEFAE7}" type="slidenum">
              <a:rPr lang="en-US" smtClean="0"/>
              <a:pPr>
                <a:defRPr/>
              </a:pPr>
              <a:t>‹#›</a:t>
            </a:fld>
            <a:endParaRPr lang="en-US" dirty="0"/>
          </a:p>
        </p:txBody>
      </p:sp>
    </p:spTree>
    <p:extLst>
      <p:ext uri="{BB962C8B-B14F-4D97-AF65-F5344CB8AC3E}">
        <p14:creationId xmlns:p14="http://schemas.microsoft.com/office/powerpoint/2010/main" val="371741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E5DF634-36D1-4888-9A88-791E2789580C}" type="datetime1">
              <a:rPr lang="en-US" smtClean="0"/>
              <a:t>6/18/2013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6FD1FC2-56BB-46B0-8FE9-94DCE31B7729}" type="slidenum">
              <a:rPr lang="en-US" smtClean="0"/>
              <a:pPr>
                <a:defRPr/>
              </a:pPr>
              <a:t>‹#›</a:t>
            </a:fld>
            <a:endParaRPr lang="en-US" dirty="0"/>
          </a:p>
        </p:txBody>
      </p:sp>
    </p:spTree>
    <p:extLst>
      <p:ext uri="{BB962C8B-B14F-4D97-AF65-F5344CB8AC3E}">
        <p14:creationId xmlns:p14="http://schemas.microsoft.com/office/powerpoint/2010/main" val="56564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36FBE5-6520-4591-B346-E60838B57692}" type="datetime1">
              <a:rPr lang="en-US" smtClean="0"/>
              <a:t>6/18/2013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36BE0D7-94A6-4BF6-974E-F8AED3EDB6F1}" type="slidenum">
              <a:rPr lang="en-US" smtClean="0"/>
              <a:pPr>
                <a:defRPr/>
              </a:pPr>
              <a:t>‹#›</a:t>
            </a:fld>
            <a:endParaRPr lang="en-US" dirty="0"/>
          </a:p>
        </p:txBody>
      </p:sp>
    </p:spTree>
    <p:extLst>
      <p:ext uri="{BB962C8B-B14F-4D97-AF65-F5344CB8AC3E}">
        <p14:creationId xmlns:p14="http://schemas.microsoft.com/office/powerpoint/2010/main" val="56944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B643437-59B6-42B4-A7A6-1E6E38737ACB}" type="datetime1">
              <a:rPr lang="en-US" smtClean="0"/>
              <a:t>6/18/2013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F30F29-549C-4751-BC50-DFBD64449EB5}" type="slidenum">
              <a:rPr lang="en-US" smtClean="0"/>
              <a:pPr>
                <a:defRPr/>
              </a:pPr>
              <a:t>‹#›</a:t>
            </a:fld>
            <a:endParaRPr lang="en-US" dirty="0"/>
          </a:p>
        </p:txBody>
      </p:sp>
    </p:spTree>
    <p:extLst>
      <p:ext uri="{BB962C8B-B14F-4D97-AF65-F5344CB8AC3E}">
        <p14:creationId xmlns:p14="http://schemas.microsoft.com/office/powerpoint/2010/main" val="105986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D1012B-930D-4074-B4F6-158AF361547A}" type="datetime1">
              <a:rPr lang="en-US" smtClean="0"/>
              <a:t>6/18/2013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D51151-7EEC-4BAA-AEA1-0BA8E2AAC743}" type="slidenum">
              <a:rPr lang="en-US" smtClean="0"/>
              <a:pPr>
                <a:defRPr/>
              </a:pPr>
              <a:t>‹#›</a:t>
            </a:fld>
            <a:endParaRPr lang="en-US" dirty="0"/>
          </a:p>
        </p:txBody>
      </p:sp>
    </p:spTree>
    <p:extLst>
      <p:ext uri="{BB962C8B-B14F-4D97-AF65-F5344CB8AC3E}">
        <p14:creationId xmlns:p14="http://schemas.microsoft.com/office/powerpoint/2010/main" val="38644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C56239E-ED51-4408-8480-3EDF5739F552}" type="datetime1">
              <a:rPr lang="en-US" smtClean="0"/>
              <a:t>6/18/2013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9062C6E-31DB-4404-B55C-49A7D76044BD}" type="slidenum">
              <a:rPr lang="en-US" smtClean="0"/>
              <a:pPr>
                <a:defRPr/>
              </a:pPr>
              <a:t>‹#›</a:t>
            </a:fld>
            <a:endParaRPr lang="en-US" dirty="0"/>
          </a:p>
        </p:txBody>
      </p:sp>
      <p:pic>
        <p:nvPicPr>
          <p:cNvPr id="7" name="Picture 6" descr="ISRIPowerpoint-0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210066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isri.org/certify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143000" y="1006475"/>
            <a:ext cx="6858000" cy="2595563"/>
          </a:xfrm>
        </p:spPr>
        <p:txBody>
          <a:bodyPr>
            <a:normAutofit/>
          </a:bodyPr>
          <a:lstStyle/>
          <a:p>
            <a:pPr eaLnBrk="1" hangingPunct="1"/>
            <a:r>
              <a:rPr lang="en-US" sz="2800" dirty="0" smtClean="0">
                <a:solidFill>
                  <a:srgbClr val="FFFFFF"/>
                </a:solidFill>
                <a:latin typeface="Century Gothic" pitchFamily="34" charset="0"/>
              </a:rPr>
              <a:t>Used Electronic Products (UEPs) </a:t>
            </a:r>
            <a:br>
              <a:rPr lang="en-US" sz="2800" dirty="0" smtClean="0">
                <a:solidFill>
                  <a:srgbClr val="FFFFFF"/>
                </a:solidFill>
                <a:latin typeface="Century Gothic" pitchFamily="34" charset="0"/>
              </a:rPr>
            </a:br>
            <a:r>
              <a:rPr lang="en-US" sz="2800" dirty="0" smtClean="0">
                <a:solidFill>
                  <a:srgbClr val="FFFFFF"/>
                </a:solidFill>
                <a:latin typeface="Century Gothic" pitchFamily="34" charset="0"/>
              </a:rPr>
              <a:t>&amp; Waste</a:t>
            </a:r>
            <a:br>
              <a:rPr lang="en-US" sz="2800" dirty="0" smtClean="0">
                <a:solidFill>
                  <a:srgbClr val="FFFFFF"/>
                </a:solidFill>
                <a:latin typeface="Century Gothic" pitchFamily="34" charset="0"/>
              </a:rPr>
            </a:br>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2800" dirty="0" smtClean="0">
                <a:solidFill>
                  <a:srgbClr val="FFFFFF"/>
                </a:solidFill>
                <a:latin typeface="Century Gothic" pitchFamily="34" charset="0"/>
              </a:rPr>
              <a:t>Robin Wiener </a:t>
            </a:r>
            <a:br>
              <a:rPr lang="en-US" sz="2800" dirty="0" smtClean="0">
                <a:solidFill>
                  <a:srgbClr val="FFFFFF"/>
                </a:solidFill>
                <a:latin typeface="Century Gothic" pitchFamily="34" charset="0"/>
              </a:rPr>
            </a:br>
            <a:r>
              <a:rPr lang="en-US" sz="2800" dirty="0" smtClean="0">
                <a:solidFill>
                  <a:srgbClr val="FFFFFF"/>
                </a:solidFill>
                <a:latin typeface="Century Gothic" pitchFamily="34" charset="0"/>
              </a:rPr>
              <a:t>President, ISRI</a:t>
            </a:r>
            <a:br>
              <a:rPr lang="en-US" sz="2800" dirty="0" smtClean="0">
                <a:solidFill>
                  <a:srgbClr val="FFFFFF"/>
                </a:solidFill>
                <a:latin typeface="Century Gothic" pitchFamily="34" charset="0"/>
              </a:rPr>
            </a:br>
            <a:endParaRPr lang="en-US" sz="2800" dirty="0" smtClean="0">
              <a:solidFill>
                <a:srgbClr val="FFFFFF"/>
              </a:solidFill>
              <a:latin typeface="Century Gothic" pitchFamily="34" charset="0"/>
            </a:endParaRPr>
          </a:p>
        </p:txBody>
      </p:sp>
      <p:sp>
        <p:nvSpPr>
          <p:cNvPr id="15362" name="Subtitle 2"/>
          <p:cNvSpPr>
            <a:spLocks noGrp="1"/>
          </p:cNvSpPr>
          <p:nvPr>
            <p:ph type="subTitle" idx="1"/>
          </p:nvPr>
        </p:nvSpPr>
        <p:spPr/>
        <p:txBody>
          <a:bodyPr/>
          <a:lstStyle/>
          <a:p>
            <a:pPr eaLnBrk="1" hangingPunct="1"/>
            <a:r>
              <a:rPr lang="en-US" i="1" dirty="0" smtClean="0">
                <a:latin typeface="Century Gothic" pitchFamily="34" charset="0"/>
              </a:rPr>
              <a:t>Bloomberg BNA Webinar: UEPs &amp; Waste: </a:t>
            </a:r>
          </a:p>
          <a:p>
            <a:pPr eaLnBrk="1" hangingPunct="1"/>
            <a:r>
              <a:rPr lang="en-US" i="1" dirty="0" smtClean="0">
                <a:latin typeface="Century Gothic" pitchFamily="34" charset="0"/>
              </a:rPr>
              <a:t>To Export or Not Export</a:t>
            </a:r>
          </a:p>
          <a:p>
            <a:pPr eaLnBrk="1" hangingPunct="1"/>
            <a:r>
              <a:rPr lang="en-US" i="1" dirty="0" smtClean="0">
                <a:latin typeface="Century Gothic" pitchFamily="34" charset="0"/>
              </a:rPr>
              <a:t>June 18,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19879" y="-145620"/>
            <a:ext cx="7886700" cy="1325563"/>
          </a:xfrm>
        </p:spPr>
        <p:txBody>
          <a:bodyPr/>
          <a:lstStyle/>
          <a:p>
            <a:r>
              <a:rPr lang="en-US" dirty="0" smtClean="0"/>
              <a:t>Electronics Recycling in U.S.</a:t>
            </a:r>
          </a:p>
        </p:txBody>
      </p:sp>
      <p:sp>
        <p:nvSpPr>
          <p:cNvPr id="9" name="Content Placeholder 2"/>
          <p:cNvSpPr>
            <a:spLocks noGrp="1"/>
          </p:cNvSpPr>
          <p:nvPr>
            <p:ph idx="1"/>
          </p:nvPr>
        </p:nvSpPr>
        <p:spPr>
          <a:xfrm>
            <a:off x="370703" y="2240691"/>
            <a:ext cx="3682313" cy="3936271"/>
          </a:xfrm>
        </p:spPr>
        <p:txBody>
          <a:bodyPr/>
          <a:lstStyle/>
          <a:p>
            <a:pPr lvl="1"/>
            <a:r>
              <a:rPr lang="en-US" dirty="0" smtClean="0"/>
              <a:t>› 70% recycled into specification grade commodity scrap (e.g., scrap steel, Al, Cu, etc.)</a:t>
            </a:r>
          </a:p>
          <a:p>
            <a:pPr lvl="1"/>
            <a:r>
              <a:rPr lang="en-US" dirty="0" smtClean="0"/>
              <a:t>10% resold as functioning equipment &amp; components for direct resale</a:t>
            </a:r>
          </a:p>
          <a:p>
            <a:pPr lvl="1"/>
            <a:r>
              <a:rPr lang="en-US" dirty="0" smtClean="0"/>
              <a:t>‹ 18% is resold as equipment &amp; components for further repair and refurbishment </a:t>
            </a:r>
          </a:p>
          <a:p>
            <a:pPr lvl="2"/>
            <a:endParaRPr lang="en-US" dirty="0" smtClean="0"/>
          </a:p>
          <a:p>
            <a:pPr lvl="2"/>
            <a:endParaRPr lang="en-US" dirty="0"/>
          </a:p>
        </p:txBody>
      </p:sp>
      <p:sp>
        <p:nvSpPr>
          <p:cNvPr id="2" name="Slide Number Placeholder 1"/>
          <p:cNvSpPr>
            <a:spLocks noGrp="1"/>
          </p:cNvSpPr>
          <p:nvPr>
            <p:ph type="sldNum" sz="quarter" idx="12"/>
          </p:nvPr>
        </p:nvSpPr>
        <p:spPr/>
        <p:txBody>
          <a:bodyPr/>
          <a:lstStyle/>
          <a:p>
            <a:fld id="{1AFDC135-2D44-43F4-8EF6-51E1DDE388EB}" type="slidenum">
              <a:rPr lang="en-US" smtClean="0"/>
              <a:pPr/>
              <a:t>10</a:t>
            </a:fld>
            <a:endParaRPr lang="en-US" dirty="0"/>
          </a:p>
        </p:txBody>
      </p:sp>
      <p:sp>
        <p:nvSpPr>
          <p:cNvPr id="64514" name="Rectangle 5"/>
          <p:cNvSpPr>
            <a:spLocks noChangeArrowheads="1"/>
          </p:cNvSpPr>
          <p:nvPr/>
        </p:nvSpPr>
        <p:spPr bwMode="auto">
          <a:xfrm>
            <a:off x="434974" y="1122034"/>
            <a:ext cx="4841875" cy="954107"/>
          </a:xfrm>
          <a:prstGeom prst="rect">
            <a:avLst/>
          </a:prstGeom>
          <a:noFill/>
          <a:ln w="9525">
            <a:noFill/>
            <a:miter lim="800000"/>
            <a:headEnd/>
            <a:tailEnd/>
          </a:ln>
        </p:spPr>
        <p:txBody>
          <a:bodyPr wrap="square">
            <a:spAutoFit/>
          </a:bodyPr>
          <a:lstStyle/>
          <a:p>
            <a:pPr>
              <a:spcAft>
                <a:spcPts val="1200"/>
              </a:spcAft>
            </a:pPr>
            <a:r>
              <a:rPr lang="en-US" sz="2800" b="1" dirty="0" smtClean="0">
                <a:solidFill>
                  <a:srgbClr val="4E7AA7"/>
                </a:solidFill>
                <a:latin typeface="Century Gothic" pitchFamily="34" charset="0"/>
              </a:rPr>
              <a:t>What Happens to UEPs Once Collected?</a:t>
            </a:r>
            <a:endParaRPr lang="en-US" sz="2800" b="1" dirty="0">
              <a:solidFill>
                <a:srgbClr val="4E7AA7"/>
              </a:solidFill>
              <a:latin typeface="Century Gothic" pitchFamily="34" charset="0"/>
            </a:endParaRPr>
          </a:p>
        </p:txBody>
      </p:sp>
      <p:pic>
        <p:nvPicPr>
          <p:cNvPr id="3" name="Picture 2"/>
          <p:cNvPicPr>
            <a:picLocks noChangeAspect="1"/>
          </p:cNvPicPr>
          <p:nvPr/>
        </p:nvPicPr>
        <p:blipFill>
          <a:blip r:embed="rId3"/>
          <a:stretch>
            <a:fillRect/>
          </a:stretch>
        </p:blipFill>
        <p:spPr>
          <a:xfrm>
            <a:off x="4370532" y="1179943"/>
            <a:ext cx="4994393" cy="3383280"/>
          </a:xfrm>
          <a:prstGeom prst="rect">
            <a:avLst/>
          </a:prstGeom>
        </p:spPr>
      </p:pic>
      <p:sp>
        <p:nvSpPr>
          <p:cNvPr id="7" name="TextBox 6"/>
          <p:cNvSpPr txBox="1"/>
          <p:nvPr/>
        </p:nvSpPr>
        <p:spPr>
          <a:xfrm>
            <a:off x="5092291" y="4674957"/>
            <a:ext cx="3750403" cy="523220"/>
          </a:xfrm>
          <a:prstGeom prst="rect">
            <a:avLst/>
          </a:prstGeom>
          <a:noFill/>
        </p:spPr>
        <p:txBody>
          <a:bodyPr wrap="square" rtlCol="0">
            <a:spAutoFit/>
          </a:bodyPr>
          <a:lstStyle/>
          <a:p>
            <a:r>
              <a:rPr lang="en-US" sz="1400" i="1" dirty="0" smtClean="0">
                <a:latin typeface="Century Gothic" panose="020B0502020202020204" pitchFamily="34" charset="0"/>
              </a:rPr>
              <a:t>Source:  IDC Survey: Inside the Electronics 	      Industry (2011)</a:t>
            </a:r>
            <a:endParaRPr lang="en-US" sz="1400" i="1"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11163" y="215901"/>
            <a:ext cx="7934325" cy="644524"/>
          </a:xfrm>
        </p:spPr>
        <p:txBody>
          <a:bodyPr>
            <a:normAutofit/>
          </a:bodyPr>
          <a:lstStyle/>
          <a:p>
            <a:pPr eaLnBrk="1" hangingPunct="1"/>
            <a:r>
              <a:rPr lang="en-US" sz="2800" dirty="0" smtClean="0">
                <a:latin typeface="Century Gothic" pitchFamily="34" charset="0"/>
                <a:cs typeface="Helvetica" pitchFamily="34" charset="0"/>
              </a:rPr>
              <a:t>Used &amp; EOL Electronics</a:t>
            </a:r>
          </a:p>
        </p:txBody>
      </p:sp>
      <p:sp>
        <p:nvSpPr>
          <p:cNvPr id="64514" name="Rectangle 5"/>
          <p:cNvSpPr>
            <a:spLocks noChangeArrowheads="1"/>
          </p:cNvSpPr>
          <p:nvPr/>
        </p:nvSpPr>
        <p:spPr bwMode="auto">
          <a:xfrm>
            <a:off x="434974" y="1122034"/>
            <a:ext cx="4822825" cy="954107"/>
          </a:xfrm>
          <a:prstGeom prst="rect">
            <a:avLst/>
          </a:prstGeom>
          <a:noFill/>
          <a:ln w="9525">
            <a:noFill/>
            <a:miter lim="800000"/>
            <a:headEnd/>
            <a:tailEnd/>
          </a:ln>
        </p:spPr>
        <p:txBody>
          <a:bodyPr wrap="square">
            <a:spAutoFit/>
          </a:bodyPr>
          <a:lstStyle/>
          <a:p>
            <a:pPr>
              <a:spcAft>
                <a:spcPts val="1200"/>
              </a:spcAft>
            </a:pPr>
            <a:r>
              <a:rPr lang="en-US" sz="2800" b="1" dirty="0" smtClean="0">
                <a:solidFill>
                  <a:srgbClr val="4E7AA7"/>
                </a:solidFill>
                <a:latin typeface="Century Gothic" pitchFamily="34" charset="0"/>
              </a:rPr>
              <a:t>Are Used &amp; EOL Electronics Waste? </a:t>
            </a:r>
            <a:endParaRPr lang="en-US" sz="2800" b="1" dirty="0">
              <a:solidFill>
                <a:srgbClr val="4E7AA7"/>
              </a:solidFill>
              <a:latin typeface="Century Gothic" pitchFamily="34" charset="0"/>
            </a:endParaRPr>
          </a:p>
        </p:txBody>
      </p:sp>
      <p:sp>
        <p:nvSpPr>
          <p:cNvPr id="64516" name="Rectangle 8"/>
          <p:cNvSpPr>
            <a:spLocks noChangeArrowheads="1"/>
          </p:cNvSpPr>
          <p:nvPr/>
        </p:nvSpPr>
        <p:spPr bwMode="auto">
          <a:xfrm>
            <a:off x="1076325" y="4195763"/>
            <a:ext cx="7795301" cy="984885"/>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4E7AA7"/>
                </a:solidFill>
                <a:latin typeface="Century Gothic" pitchFamily="34" charset="0"/>
              </a:rPr>
              <a:t>No, if legitimately recycled, reused, or refurbished</a:t>
            </a:r>
          </a:p>
          <a:p>
            <a:pPr>
              <a:spcAft>
                <a:spcPts val="1200"/>
              </a:spcAft>
            </a:pPr>
            <a:r>
              <a:rPr lang="en-US" sz="2400" b="1" dirty="0" smtClean="0">
                <a:solidFill>
                  <a:srgbClr val="4E7AA7"/>
                </a:solidFill>
                <a:latin typeface="Century Gothic" pitchFamily="34" charset="0"/>
              </a:rPr>
              <a:t>Yes, if disposed of </a:t>
            </a:r>
            <a:endParaRPr lang="en-US" sz="2400" b="1" dirty="0">
              <a:solidFill>
                <a:srgbClr val="4E7AA7"/>
              </a:solidFill>
              <a:latin typeface="Century Gothic" pitchFamily="34" charset="0"/>
            </a:endParaRPr>
          </a:p>
        </p:txBody>
      </p:sp>
      <p:sp>
        <p:nvSpPr>
          <p:cNvPr id="64517" name="Rectangle 10"/>
          <p:cNvSpPr>
            <a:spLocks noChangeArrowheads="1"/>
          </p:cNvSpPr>
          <p:nvPr/>
        </p:nvSpPr>
        <p:spPr bwMode="auto">
          <a:xfrm>
            <a:off x="728663" y="2076141"/>
            <a:ext cx="7792767" cy="2308324"/>
          </a:xfrm>
          <a:prstGeom prst="rect">
            <a:avLst/>
          </a:prstGeom>
          <a:noFill/>
          <a:ln w="9525">
            <a:noFill/>
            <a:miter lim="800000"/>
            <a:headEnd/>
            <a:tailEnd/>
          </a:ln>
        </p:spPr>
        <p:txBody>
          <a:bodyPr wrap="square">
            <a:spAutoFit/>
          </a:bodyPr>
          <a:lstStyle/>
          <a:p>
            <a:r>
              <a:rPr lang="en-US" dirty="0" smtClean="0"/>
              <a:t>“…products at the end of their useful life are often referred to as “e-waste,” due to the risks posed by improper handling of the potentially hazardous materials that they contain. However, this term misleadingly implies that UEPs can only be disposed of. Following the National Strategy … the Commission considers “e-waste” to be a subset of UEPs, which are also able to be reused, refurbished, or recycled for parts and commodity scrap materials.” </a:t>
            </a:r>
            <a:r>
              <a:rPr lang="en-US" i="1" dirty="0" smtClean="0"/>
              <a:t>(p. 1-3, U.S. ITC)</a:t>
            </a:r>
          </a:p>
          <a:p>
            <a:endParaRPr lang="en-US" dirty="0">
              <a:latin typeface="Helvetica"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11</a:t>
            </a:fld>
            <a:endParaRPr lang="en-US" dirty="0"/>
          </a:p>
        </p:txBody>
      </p:sp>
    </p:spTree>
    <p:extLst>
      <p:ext uri="{BB962C8B-B14F-4D97-AF65-F5344CB8AC3E}">
        <p14:creationId xmlns:p14="http://schemas.microsoft.com/office/powerpoint/2010/main" val="39403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normAutofit fontScale="90000"/>
          </a:bodyPr>
          <a:lstStyle/>
          <a:p>
            <a:r>
              <a:rPr lang="en-US" sz="4400" dirty="0" smtClean="0">
                <a:latin typeface="Century Gothic" pitchFamily="34" charset="0"/>
              </a:rPr>
              <a:t> </a:t>
            </a:r>
            <a:br>
              <a:rPr lang="en-US" sz="4400" dirty="0" smtClean="0">
                <a:latin typeface="Century Gothic" pitchFamily="34" charset="0"/>
              </a:rPr>
            </a:br>
            <a:r>
              <a:rPr lang="en-US" sz="4400" dirty="0" smtClean="0">
                <a:solidFill>
                  <a:schemeClr val="bg1"/>
                </a:solidFill>
                <a:latin typeface="Century Gothic" pitchFamily="34" charset="0"/>
              </a:rPr>
              <a:t>UEPs &amp; Exports</a:t>
            </a:r>
            <a:r>
              <a:rPr lang="en-US" sz="4400" dirty="0">
                <a:latin typeface="Century Gothic" pitchFamily="34" charset="0"/>
              </a:rPr>
              <a:t/>
            </a:r>
            <a:br>
              <a:rPr lang="en-US" sz="4400" dirty="0">
                <a:latin typeface="Century Gothic" pitchFamily="34" charset="0"/>
              </a:rPr>
            </a:br>
            <a:r>
              <a:rPr lang="en-US" sz="4400" dirty="0" smtClean="0">
                <a:solidFill>
                  <a:srgbClr val="FFFFFF"/>
                </a:solidFill>
                <a:latin typeface="Century Gothic" pitchFamily="34" charset="0"/>
              </a:rPr>
              <a:t/>
            </a:r>
            <a:br>
              <a:rPr lang="en-US" sz="4400" dirty="0" smtClean="0">
                <a:solidFill>
                  <a:srgbClr val="FFFFFF"/>
                </a:solidFill>
                <a:latin typeface="Century Gothic" pitchFamily="34" charset="0"/>
              </a:rPr>
            </a:br>
            <a:endParaRPr lang="en-US" sz="4400" dirty="0" smtClean="0">
              <a:solidFill>
                <a:srgbClr val="FFFFFF"/>
              </a:solidFill>
              <a:latin typeface="Century Gothic" pitchFamily="34" charset="0"/>
            </a:endParaRPr>
          </a:p>
        </p:txBody>
      </p:sp>
      <p:sp>
        <p:nvSpPr>
          <p:cNvPr id="15362" name="Subtitle 2"/>
          <p:cNvSpPr>
            <a:spLocks noGrp="1"/>
          </p:cNvSpPr>
          <p:nvPr>
            <p:ph type="subTitle" idx="1"/>
          </p:nvPr>
        </p:nvSpPr>
        <p:spPr/>
        <p:txBody>
          <a:bodyPr/>
          <a:lstStyle/>
          <a:p>
            <a:pPr eaLnBrk="1" hangingPunct="1"/>
            <a:endParaRPr lang="en-US" i="1" dirty="0" smtClean="0">
              <a:latin typeface="Century Gothic" pitchFamily="34" charset="0"/>
            </a:endParaRPr>
          </a:p>
        </p:txBody>
      </p:sp>
    </p:spTree>
    <p:extLst>
      <p:ext uri="{BB962C8B-B14F-4D97-AF65-F5344CB8AC3E}">
        <p14:creationId xmlns:p14="http://schemas.microsoft.com/office/powerpoint/2010/main" val="315995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fontScale="90000"/>
          </a:bodyPr>
          <a:lstStyle/>
          <a:p>
            <a:r>
              <a:rPr lang="en-US" dirty="0" smtClean="0">
                <a:latin typeface="Century Gothic" pitchFamily="34" charset="0"/>
                <a:cs typeface="Helvetica" pitchFamily="34" charset="0"/>
              </a:rPr>
              <a:t>U.S. International Trade Commission</a:t>
            </a:r>
          </a:p>
        </p:txBody>
      </p:sp>
      <p:sp>
        <p:nvSpPr>
          <p:cNvPr id="24578" name="TextBox 10"/>
          <p:cNvSpPr txBox="1">
            <a:spLocks noChangeArrowheads="1"/>
          </p:cNvSpPr>
          <p:nvPr/>
        </p:nvSpPr>
        <p:spPr bwMode="auto">
          <a:xfrm>
            <a:off x="540544" y="1266229"/>
            <a:ext cx="6599884" cy="461665"/>
          </a:xfrm>
          <a:prstGeom prst="rect">
            <a:avLst/>
          </a:prstGeom>
          <a:noFill/>
          <a:ln w="9525">
            <a:noFill/>
            <a:miter lim="800000"/>
            <a:headEnd/>
            <a:tailEnd/>
          </a:ln>
        </p:spPr>
        <p:txBody>
          <a:bodyPr wrap="none">
            <a:spAutoFit/>
          </a:bodyPr>
          <a:lstStyle/>
          <a:p>
            <a:r>
              <a:rPr lang="en-US" sz="2400" b="1" dirty="0" smtClean="0">
                <a:solidFill>
                  <a:srgbClr val="4E7AA7"/>
                </a:solidFill>
                <a:latin typeface="Century Gothic" pitchFamily="34" charset="0"/>
              </a:rPr>
              <a:t>Of the UEPs collected in the U.S. each year,</a:t>
            </a:r>
            <a:endParaRPr lang="en-US" sz="2400" b="1" dirty="0">
              <a:solidFill>
                <a:srgbClr val="4E7AA7"/>
              </a:solidFill>
              <a:latin typeface="Century Gothic" pitchFamily="34" charset="0"/>
            </a:endParaRPr>
          </a:p>
        </p:txBody>
      </p:sp>
      <p:sp>
        <p:nvSpPr>
          <p:cNvPr id="24579" name="Rectangle 11"/>
          <p:cNvSpPr>
            <a:spLocks noChangeArrowheads="1"/>
          </p:cNvSpPr>
          <p:nvPr/>
        </p:nvSpPr>
        <p:spPr bwMode="auto">
          <a:xfrm>
            <a:off x="980434" y="1959362"/>
            <a:ext cx="1992853"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82.8%</a:t>
            </a:r>
            <a:endParaRPr lang="en-US" sz="5000" b="1" dirty="0">
              <a:solidFill>
                <a:srgbClr val="4E7AA7"/>
              </a:solidFill>
              <a:latin typeface="Century Gothic" pitchFamily="34" charset="0"/>
            </a:endParaRPr>
          </a:p>
        </p:txBody>
      </p:sp>
      <p:sp>
        <p:nvSpPr>
          <p:cNvPr id="24580" name="Rectangle 12"/>
          <p:cNvSpPr>
            <a:spLocks noChangeArrowheads="1"/>
          </p:cNvSpPr>
          <p:nvPr/>
        </p:nvSpPr>
        <p:spPr bwMode="auto">
          <a:xfrm>
            <a:off x="3471862" y="1979806"/>
            <a:ext cx="1992853"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17.2%</a:t>
            </a:r>
            <a:endParaRPr lang="en-US" sz="5000" b="1" dirty="0">
              <a:solidFill>
                <a:srgbClr val="4E7AA7"/>
              </a:solidFill>
              <a:latin typeface="Century Gothic" pitchFamily="34" charset="0"/>
            </a:endParaRPr>
          </a:p>
        </p:txBody>
      </p:sp>
      <p:sp>
        <p:nvSpPr>
          <p:cNvPr id="24582" name="Rectangle 14"/>
          <p:cNvSpPr>
            <a:spLocks noChangeArrowheads="1"/>
          </p:cNvSpPr>
          <p:nvPr/>
        </p:nvSpPr>
        <p:spPr bwMode="auto">
          <a:xfrm>
            <a:off x="1123158" y="2841580"/>
            <a:ext cx="2048667" cy="738664"/>
          </a:xfrm>
          <a:prstGeom prst="rect">
            <a:avLst/>
          </a:prstGeom>
          <a:noFill/>
          <a:ln w="9525">
            <a:noFill/>
            <a:miter lim="800000"/>
            <a:headEnd/>
            <a:tailEnd/>
          </a:ln>
        </p:spPr>
        <p:txBody>
          <a:bodyPr wrap="square">
            <a:spAutoFit/>
          </a:bodyPr>
          <a:lstStyle/>
          <a:p>
            <a:pPr defTabSz="914400"/>
            <a:r>
              <a:rPr lang="en-US" sz="1400" dirty="0" smtClean="0">
                <a:latin typeface="Century Gothic" pitchFamily="34" charset="0"/>
              </a:rPr>
              <a:t>Recycled, reused, or refurbished domestically</a:t>
            </a:r>
            <a:endParaRPr lang="en-US" sz="1400" dirty="0">
              <a:latin typeface="Century Gothic" pitchFamily="34" charset="0"/>
            </a:endParaRPr>
          </a:p>
        </p:txBody>
      </p:sp>
      <p:sp>
        <p:nvSpPr>
          <p:cNvPr id="24583" name="Rectangle 15"/>
          <p:cNvSpPr>
            <a:spLocks noChangeArrowheads="1"/>
          </p:cNvSpPr>
          <p:nvPr/>
        </p:nvSpPr>
        <p:spPr bwMode="auto">
          <a:xfrm>
            <a:off x="3638550" y="2903135"/>
            <a:ext cx="1295400" cy="523220"/>
          </a:xfrm>
          <a:prstGeom prst="rect">
            <a:avLst/>
          </a:prstGeom>
          <a:noFill/>
          <a:ln w="9525">
            <a:noFill/>
            <a:miter lim="800000"/>
            <a:headEnd/>
            <a:tailEnd/>
          </a:ln>
        </p:spPr>
        <p:txBody>
          <a:bodyPr wrap="square">
            <a:spAutoFit/>
          </a:bodyPr>
          <a:lstStyle/>
          <a:p>
            <a:pPr defTabSz="914400"/>
            <a:r>
              <a:rPr lang="en-US" sz="1400" dirty="0" smtClean="0">
                <a:latin typeface="Century Gothic" pitchFamily="34" charset="0"/>
              </a:rPr>
              <a:t>Exported</a:t>
            </a:r>
          </a:p>
          <a:p>
            <a:pPr defTabSz="914400"/>
            <a:r>
              <a:rPr lang="en-US" sz="1400" dirty="0" smtClean="0">
                <a:latin typeface="Century Gothic" pitchFamily="34" charset="0"/>
              </a:rPr>
              <a:t>(by weight)</a:t>
            </a:r>
            <a:endParaRPr lang="en-US" sz="1400" dirty="0">
              <a:latin typeface="Century Gothic" pitchFamily="34" charset="0"/>
            </a:endParaRPr>
          </a:p>
        </p:txBody>
      </p:sp>
      <p:sp>
        <p:nvSpPr>
          <p:cNvPr id="13" name="TextBox 10"/>
          <p:cNvSpPr txBox="1">
            <a:spLocks noChangeArrowheads="1"/>
          </p:cNvSpPr>
          <p:nvPr/>
        </p:nvSpPr>
        <p:spPr bwMode="auto">
          <a:xfrm>
            <a:off x="438150" y="4579630"/>
            <a:ext cx="8191500" cy="707886"/>
          </a:xfrm>
          <a:prstGeom prst="rect">
            <a:avLst/>
          </a:prstGeom>
          <a:noFill/>
          <a:ln w="9525">
            <a:noFill/>
            <a:miter lim="800000"/>
            <a:headEnd/>
            <a:tailEnd/>
          </a:ln>
        </p:spPr>
        <p:txBody>
          <a:bodyPr wrap="square">
            <a:spAutoFit/>
          </a:bodyPr>
          <a:lstStyle/>
          <a:p>
            <a:r>
              <a:rPr lang="en-US" sz="2000" b="1" dirty="0" smtClean="0">
                <a:solidFill>
                  <a:srgbClr val="4E7AA7"/>
                </a:solidFill>
                <a:latin typeface="Century Gothic" pitchFamily="34" charset="0"/>
              </a:rPr>
              <a:t>“Used Electronic Products: An Examination of </a:t>
            </a:r>
            <a:r>
              <a:rPr lang="en-US" sz="2000" b="1" dirty="0" smtClean="0">
                <a:solidFill>
                  <a:srgbClr val="4E7AA7"/>
                </a:solidFill>
                <a:latin typeface="Century Gothic" pitchFamily="34" charset="0"/>
              </a:rPr>
              <a:t>U.S. </a:t>
            </a:r>
            <a:r>
              <a:rPr lang="en-US" sz="2000" b="1" dirty="0" smtClean="0">
                <a:solidFill>
                  <a:srgbClr val="4E7AA7"/>
                </a:solidFill>
                <a:latin typeface="Century Gothic" pitchFamily="34" charset="0"/>
              </a:rPr>
              <a:t>Exports,” </a:t>
            </a:r>
            <a:r>
              <a:rPr lang="en-US" sz="2000" b="1" dirty="0" smtClean="0">
                <a:solidFill>
                  <a:srgbClr val="4E7AA7"/>
                </a:solidFill>
                <a:latin typeface="Century Gothic" pitchFamily="34" charset="0"/>
              </a:rPr>
              <a:t>February </a:t>
            </a:r>
            <a:r>
              <a:rPr lang="en-US" sz="2000" b="1" dirty="0" smtClean="0">
                <a:solidFill>
                  <a:srgbClr val="4E7AA7"/>
                </a:solidFill>
                <a:latin typeface="Century Gothic" pitchFamily="34" charset="0"/>
              </a:rPr>
              <a:t>2013, U.S. International Trade Commission (U.S. ITC).</a:t>
            </a:r>
            <a:endParaRPr lang="en-US" sz="2000" b="1" dirty="0">
              <a:solidFill>
                <a:srgbClr val="4E7AA7"/>
              </a:solidFill>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13</a:t>
            </a:fld>
            <a:endParaRPr lang="en-US" dirty="0"/>
          </a:p>
        </p:txBody>
      </p:sp>
    </p:spTree>
    <p:extLst>
      <p:ext uri="{BB962C8B-B14F-4D97-AF65-F5344CB8AC3E}">
        <p14:creationId xmlns:p14="http://schemas.microsoft.com/office/powerpoint/2010/main" val="3274259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fontScale="90000"/>
          </a:bodyPr>
          <a:lstStyle/>
          <a:p>
            <a:r>
              <a:rPr lang="en-US" dirty="0" smtClean="0">
                <a:latin typeface="Century Gothic" pitchFamily="34" charset="0"/>
                <a:cs typeface="Helvetica" pitchFamily="34" charset="0"/>
              </a:rPr>
              <a:t>U.S. International Trade Commission</a:t>
            </a:r>
          </a:p>
        </p:txBody>
      </p:sp>
      <p:sp>
        <p:nvSpPr>
          <p:cNvPr id="24578" name="TextBox 10"/>
          <p:cNvSpPr txBox="1">
            <a:spLocks noChangeArrowheads="1"/>
          </p:cNvSpPr>
          <p:nvPr/>
        </p:nvSpPr>
        <p:spPr bwMode="auto">
          <a:xfrm>
            <a:off x="540544" y="1266229"/>
            <a:ext cx="6623929" cy="461665"/>
          </a:xfrm>
          <a:prstGeom prst="rect">
            <a:avLst/>
          </a:prstGeom>
          <a:noFill/>
          <a:ln w="9525">
            <a:noFill/>
            <a:miter lim="800000"/>
            <a:headEnd/>
            <a:tailEnd/>
          </a:ln>
        </p:spPr>
        <p:txBody>
          <a:bodyPr wrap="none">
            <a:spAutoFit/>
          </a:bodyPr>
          <a:lstStyle/>
          <a:p>
            <a:r>
              <a:rPr lang="en-US" sz="2400" b="1" dirty="0" smtClean="0">
                <a:solidFill>
                  <a:srgbClr val="4E7AA7"/>
                </a:solidFill>
                <a:latin typeface="Century Gothic" pitchFamily="34" charset="0"/>
              </a:rPr>
              <a:t>Of the UEPs collected in the U.S. each year,</a:t>
            </a:r>
            <a:endParaRPr lang="en-US" sz="2400" b="1" dirty="0">
              <a:solidFill>
                <a:srgbClr val="4E7AA7"/>
              </a:solidFill>
              <a:latin typeface="Century Gothic" pitchFamily="34" charset="0"/>
            </a:endParaRPr>
          </a:p>
        </p:txBody>
      </p:sp>
      <p:sp>
        <p:nvSpPr>
          <p:cNvPr id="24579" name="Rectangle 11"/>
          <p:cNvSpPr>
            <a:spLocks noChangeArrowheads="1"/>
          </p:cNvSpPr>
          <p:nvPr/>
        </p:nvSpPr>
        <p:spPr bwMode="auto">
          <a:xfrm>
            <a:off x="980434" y="1959362"/>
            <a:ext cx="1992853"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12.1%</a:t>
            </a:r>
            <a:endParaRPr lang="en-US" sz="5000" b="1" dirty="0">
              <a:solidFill>
                <a:srgbClr val="4E7AA7"/>
              </a:solidFill>
              <a:latin typeface="Century Gothic" pitchFamily="34" charset="0"/>
            </a:endParaRPr>
          </a:p>
        </p:txBody>
      </p:sp>
      <p:sp>
        <p:nvSpPr>
          <p:cNvPr id="24580" name="Rectangle 12"/>
          <p:cNvSpPr>
            <a:spLocks noChangeArrowheads="1"/>
          </p:cNvSpPr>
          <p:nvPr/>
        </p:nvSpPr>
        <p:spPr bwMode="auto">
          <a:xfrm>
            <a:off x="4221939" y="1959362"/>
            <a:ext cx="1633781" cy="861774"/>
          </a:xfrm>
          <a:prstGeom prst="rect">
            <a:avLst/>
          </a:prstGeom>
          <a:noFill/>
          <a:ln w="9525">
            <a:noFill/>
            <a:miter lim="800000"/>
            <a:headEnd/>
            <a:tailEnd/>
          </a:ln>
        </p:spPr>
        <p:txBody>
          <a:bodyPr wrap="none">
            <a:spAutoFit/>
          </a:bodyPr>
          <a:lstStyle/>
          <a:p>
            <a:pPr defTabSz="914400"/>
            <a:r>
              <a:rPr lang="en-US" sz="5000" b="1" dirty="0" smtClean="0">
                <a:solidFill>
                  <a:srgbClr val="FF0000"/>
                </a:solidFill>
                <a:latin typeface="Century Gothic" pitchFamily="34" charset="0"/>
              </a:rPr>
              <a:t>5.1%</a:t>
            </a:r>
            <a:endParaRPr lang="en-US" sz="5000" b="1" dirty="0">
              <a:solidFill>
                <a:srgbClr val="FF0000"/>
              </a:solidFill>
              <a:latin typeface="Century Gothic" pitchFamily="34" charset="0"/>
            </a:endParaRPr>
          </a:p>
        </p:txBody>
      </p:sp>
      <p:sp>
        <p:nvSpPr>
          <p:cNvPr id="24582" name="Rectangle 14"/>
          <p:cNvSpPr>
            <a:spLocks noChangeArrowheads="1"/>
          </p:cNvSpPr>
          <p:nvPr/>
        </p:nvSpPr>
        <p:spPr bwMode="auto">
          <a:xfrm>
            <a:off x="1123157" y="2841580"/>
            <a:ext cx="3153567" cy="1384995"/>
          </a:xfrm>
          <a:prstGeom prst="rect">
            <a:avLst/>
          </a:prstGeom>
          <a:noFill/>
          <a:ln w="9525">
            <a:noFill/>
            <a:miter lim="800000"/>
            <a:headEnd/>
            <a:tailEnd/>
          </a:ln>
        </p:spPr>
        <p:txBody>
          <a:bodyPr wrap="square">
            <a:spAutoFit/>
          </a:bodyPr>
          <a:lstStyle/>
          <a:p>
            <a:pPr defTabSz="914400"/>
            <a:r>
              <a:rPr lang="en-US" sz="1400" dirty="0" smtClean="0">
                <a:latin typeface="Century Gothic" pitchFamily="34" charset="0"/>
              </a:rPr>
              <a:t>Exported as </a:t>
            </a:r>
          </a:p>
          <a:p>
            <a:pPr marL="285750" indent="-285750" defTabSz="914400">
              <a:buFont typeface="Arial" panose="020B0604020202020204" pitchFamily="34" charset="0"/>
              <a:buChar char="•"/>
            </a:pPr>
            <a:r>
              <a:rPr lang="en-US" sz="1400" dirty="0" smtClean="0">
                <a:latin typeface="Century Gothic" pitchFamily="34" charset="0"/>
              </a:rPr>
              <a:t>Testing &amp; working UEPs</a:t>
            </a:r>
          </a:p>
          <a:p>
            <a:pPr marL="285750" indent="-285750" defTabSz="914400">
              <a:buFont typeface="Arial" panose="020B0604020202020204" pitchFamily="34" charset="0"/>
              <a:buChar char="•"/>
            </a:pPr>
            <a:r>
              <a:rPr lang="en-US" sz="1400" dirty="0" smtClean="0">
                <a:latin typeface="Century Gothic" pitchFamily="34" charset="0"/>
              </a:rPr>
              <a:t>Working UEPs</a:t>
            </a:r>
          </a:p>
          <a:p>
            <a:pPr marL="285750" indent="-285750" defTabSz="914400">
              <a:buFont typeface="Arial" panose="020B0604020202020204" pitchFamily="34" charset="0"/>
              <a:buChar char="•"/>
            </a:pPr>
            <a:r>
              <a:rPr lang="en-US" sz="1400" dirty="0" smtClean="0">
                <a:latin typeface="Century Gothic" pitchFamily="34" charset="0"/>
              </a:rPr>
              <a:t>Commodity grade scrap</a:t>
            </a:r>
          </a:p>
          <a:p>
            <a:pPr marL="285750" indent="-285750" defTabSz="914400">
              <a:buFont typeface="Arial" panose="020B0604020202020204" pitchFamily="34" charset="0"/>
              <a:buChar char="•"/>
            </a:pPr>
            <a:r>
              <a:rPr lang="en-US" sz="1400" dirty="0" smtClean="0">
                <a:latin typeface="Century Gothic" pitchFamily="34" charset="0"/>
              </a:rPr>
              <a:t>Repair through warranty programs</a:t>
            </a:r>
            <a:endParaRPr lang="en-US" sz="1400" dirty="0">
              <a:latin typeface="Century Gothic" pitchFamily="34" charset="0"/>
            </a:endParaRPr>
          </a:p>
        </p:txBody>
      </p:sp>
      <p:sp>
        <p:nvSpPr>
          <p:cNvPr id="24583" name="Rectangle 15"/>
          <p:cNvSpPr>
            <a:spLocks noChangeArrowheads="1"/>
          </p:cNvSpPr>
          <p:nvPr/>
        </p:nvSpPr>
        <p:spPr bwMode="auto">
          <a:xfrm>
            <a:off x="4380165" y="2872570"/>
            <a:ext cx="3630359" cy="738664"/>
          </a:xfrm>
          <a:prstGeom prst="rect">
            <a:avLst/>
          </a:prstGeom>
          <a:noFill/>
          <a:ln w="9525">
            <a:noFill/>
            <a:miter lim="800000"/>
            <a:headEnd/>
            <a:tailEnd/>
          </a:ln>
        </p:spPr>
        <p:txBody>
          <a:bodyPr wrap="square">
            <a:spAutoFit/>
          </a:bodyPr>
          <a:lstStyle/>
          <a:p>
            <a:pPr defTabSz="914400"/>
            <a:r>
              <a:rPr lang="en-US" sz="1400" dirty="0" smtClean="0">
                <a:solidFill>
                  <a:srgbClr val="FF0000"/>
                </a:solidFill>
                <a:latin typeface="Century Gothic" pitchFamily="34" charset="0"/>
              </a:rPr>
              <a:t>Recycling/disposal at export destination</a:t>
            </a:r>
          </a:p>
          <a:p>
            <a:pPr defTabSz="914400"/>
            <a:r>
              <a:rPr lang="en-US" sz="1400" dirty="0" smtClean="0">
                <a:solidFill>
                  <a:srgbClr val="FF0000"/>
                </a:solidFill>
                <a:latin typeface="Century Gothic" pitchFamily="34" charset="0"/>
              </a:rPr>
              <a:t>Final disposal</a:t>
            </a:r>
          </a:p>
          <a:p>
            <a:pPr defTabSz="914400"/>
            <a:r>
              <a:rPr lang="en-US" sz="1400" dirty="0">
                <a:solidFill>
                  <a:srgbClr val="FF0000"/>
                </a:solidFill>
                <a:latin typeface="Century Gothic" pitchFamily="34" charset="0"/>
              </a:rPr>
              <a:t>U</a:t>
            </a:r>
            <a:r>
              <a:rPr lang="en-US" sz="1400" dirty="0" smtClean="0">
                <a:solidFill>
                  <a:srgbClr val="FF0000"/>
                </a:solidFill>
                <a:latin typeface="Century Gothic" pitchFamily="34" charset="0"/>
              </a:rPr>
              <a:t>nknown</a:t>
            </a:r>
            <a:endParaRPr lang="en-US" sz="1400" dirty="0">
              <a:solidFill>
                <a:srgbClr val="FF0000"/>
              </a:solidFill>
              <a:latin typeface="Century Gothic" pitchFamily="34" charset="0"/>
            </a:endParaRPr>
          </a:p>
        </p:txBody>
      </p:sp>
      <p:cxnSp>
        <p:nvCxnSpPr>
          <p:cNvPr id="4" name="Straight Arrow Connector 3"/>
          <p:cNvCxnSpPr/>
          <p:nvPr/>
        </p:nvCxnSpPr>
        <p:spPr>
          <a:xfrm>
            <a:off x="3995530" y="1907928"/>
            <a:ext cx="0" cy="1975151"/>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95530" y="1907928"/>
            <a:ext cx="4216009" cy="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995530" y="3883079"/>
            <a:ext cx="4221899" cy="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217429" y="1907928"/>
            <a:ext cx="0" cy="198665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586" name="Down Arrow 24585"/>
          <p:cNvSpPr/>
          <p:nvPr/>
        </p:nvSpPr>
        <p:spPr>
          <a:xfrm>
            <a:off x="5698591" y="3907663"/>
            <a:ext cx="608872" cy="837749"/>
          </a:xfrm>
          <a:prstGeom prst="downArrow">
            <a:avLst>
              <a:gd name="adj1" fmla="val 7611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7" name="TextBox 24586"/>
          <p:cNvSpPr txBox="1"/>
          <p:nvPr/>
        </p:nvSpPr>
        <p:spPr>
          <a:xfrm>
            <a:off x="3791570" y="4729551"/>
            <a:ext cx="4422914" cy="1138773"/>
          </a:xfrm>
          <a:prstGeom prst="rect">
            <a:avLst/>
          </a:prstGeom>
          <a:noFill/>
        </p:spPr>
        <p:txBody>
          <a:bodyPr wrap="square" rtlCol="0">
            <a:spAutoFit/>
          </a:bodyPr>
          <a:lstStyle/>
          <a:p>
            <a:pPr algn="ctr"/>
            <a:r>
              <a:rPr lang="en-US" dirty="0" smtClean="0">
                <a:solidFill>
                  <a:srgbClr val="FF0000"/>
                </a:solidFill>
              </a:rPr>
              <a:t>at risk for improper recycling &amp; disposal</a:t>
            </a:r>
          </a:p>
          <a:p>
            <a:pPr algn="ctr"/>
            <a:endParaRPr lang="en-US" kern="1200" dirty="0">
              <a:solidFill>
                <a:srgbClr val="FF0000"/>
              </a:solidFill>
            </a:endParaRPr>
          </a:p>
          <a:p>
            <a:pPr algn="ctr"/>
            <a:r>
              <a:rPr lang="en-US" i="1" dirty="0" smtClean="0">
                <a:solidFill>
                  <a:srgbClr val="FF0000"/>
                </a:solidFill>
              </a:rPr>
              <a:t>the</a:t>
            </a:r>
            <a:r>
              <a:rPr lang="en-US" sz="3200" i="1" dirty="0" smtClean="0">
                <a:solidFill>
                  <a:srgbClr val="FF0000"/>
                </a:solidFill>
              </a:rPr>
              <a:t> </a:t>
            </a:r>
            <a:r>
              <a:rPr lang="en-US" sz="2800" i="1" dirty="0" smtClean="0">
                <a:solidFill>
                  <a:srgbClr val="FF0000"/>
                </a:solidFill>
              </a:rPr>
              <a:t>“Sliver”</a:t>
            </a:r>
            <a:endParaRPr lang="en-US" sz="2800" i="1" kern="1200" dirty="0">
              <a:solidFill>
                <a:srgbClr val="FF0000"/>
              </a:solidFill>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14</a:t>
            </a:fld>
            <a:endParaRPr lang="en-US" dirty="0"/>
          </a:p>
        </p:txBody>
      </p:sp>
    </p:spTree>
    <p:extLst>
      <p:ext uri="{BB962C8B-B14F-4D97-AF65-F5344CB8AC3E}">
        <p14:creationId xmlns:p14="http://schemas.microsoft.com/office/powerpoint/2010/main" val="27050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11163" y="215901"/>
            <a:ext cx="7934325" cy="644524"/>
          </a:xfrm>
        </p:spPr>
        <p:txBody>
          <a:bodyPr>
            <a:normAutofit/>
          </a:bodyPr>
          <a:lstStyle/>
          <a:p>
            <a:r>
              <a:rPr lang="en-US" sz="2800" dirty="0" smtClean="0">
                <a:latin typeface="Century Gothic" pitchFamily="34" charset="0"/>
                <a:cs typeface="Helvetica" pitchFamily="34" charset="0"/>
              </a:rPr>
              <a:t>Significant Shift in 10 years</a:t>
            </a:r>
          </a:p>
        </p:txBody>
      </p:sp>
      <p:sp>
        <p:nvSpPr>
          <p:cNvPr id="64514" name="Rectangle 5"/>
          <p:cNvSpPr>
            <a:spLocks noChangeArrowheads="1"/>
          </p:cNvSpPr>
          <p:nvPr/>
        </p:nvSpPr>
        <p:spPr bwMode="auto">
          <a:xfrm>
            <a:off x="434974" y="1122034"/>
            <a:ext cx="8168699" cy="830997"/>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4E7AA7"/>
                </a:solidFill>
                <a:latin typeface="Century Gothic" pitchFamily="34" charset="0"/>
              </a:rPr>
              <a:t>Numbers are Important to Help Us Focus on Today’s Reality </a:t>
            </a:r>
            <a:endParaRPr lang="en-US" sz="2400" b="1" dirty="0">
              <a:solidFill>
                <a:srgbClr val="4E7AA7"/>
              </a:solidFill>
              <a:latin typeface="Century Gothic" pitchFamily="34" charset="0"/>
            </a:endParaRPr>
          </a:p>
        </p:txBody>
      </p:sp>
      <p:sp>
        <p:nvSpPr>
          <p:cNvPr id="64517" name="Rectangle 10"/>
          <p:cNvSpPr>
            <a:spLocks noChangeArrowheads="1"/>
          </p:cNvSpPr>
          <p:nvPr/>
        </p:nvSpPr>
        <p:spPr bwMode="auto">
          <a:xfrm>
            <a:off x="874205" y="1983820"/>
            <a:ext cx="7471283" cy="4555093"/>
          </a:xfrm>
          <a:prstGeom prst="rect">
            <a:avLst/>
          </a:prstGeom>
          <a:noFill/>
          <a:ln w="9525">
            <a:noFill/>
            <a:miter lim="800000"/>
            <a:headEnd/>
            <a:tailEnd/>
          </a:ln>
        </p:spPr>
        <p:txBody>
          <a:bodyPr wrap="square">
            <a:spAutoFit/>
          </a:bodyPr>
          <a:lstStyle/>
          <a:p>
            <a:r>
              <a:rPr lang="en-US" sz="1600" dirty="0"/>
              <a:t>“The Commission includes a reference to the BAN report in an effort to include all publicly available estimates of UEP exports. However, the BAN estimates were not the result of a statistical analysis. Rather, the estimates came from a nonscientific survey of industry experts’ opinions conducted over 10 years ago. As discussed in this report, there are strong reasons to believe that industry conditions have changed since that time, </a:t>
            </a:r>
            <a:r>
              <a:rPr lang="en-US" sz="1600" b="1" i="1" dirty="0"/>
              <a:t>not least due to the efforts of the organizations that published the 2002 report</a:t>
            </a:r>
            <a:r>
              <a:rPr lang="en-US" sz="1600" dirty="0"/>
              <a:t>. Puckett et al., “Exporting Harm,” February 25, 2002.” </a:t>
            </a:r>
            <a:r>
              <a:rPr lang="en-US" sz="1600" dirty="0" smtClean="0"/>
              <a:t>(U.S. ITC, p.1-11</a:t>
            </a:r>
            <a:r>
              <a:rPr lang="en-US" sz="1600" dirty="0"/>
              <a:t>, footnote 36</a:t>
            </a:r>
            <a:r>
              <a:rPr lang="en-US" sz="1600" dirty="0" smtClean="0"/>
              <a:t>)</a:t>
            </a:r>
          </a:p>
          <a:p>
            <a:endParaRPr lang="en-US" sz="1600" dirty="0"/>
          </a:p>
          <a:p>
            <a:r>
              <a:rPr lang="en-US" sz="1600" dirty="0" smtClean="0"/>
              <a:t>“…[I]t is becoming increasingly evident that such dumping narratives offer only a partial representation of the problem.  They tend to oversimplify the global trajectory of used and end-of-life electronics.  That is, they put forth a simple yet inaccurate story in which this equipment travels in a straight line from North to South.  In addition, they assume that the North and South are internally homogenous.” (Transboundary Movements of Discarded Electrical and Electronic Equipment,” Djahane Salehabadi, Cornell University for StEP </a:t>
            </a:r>
          </a:p>
          <a:p>
            <a:r>
              <a:rPr lang="en-US" sz="1600" dirty="0" smtClean="0"/>
              <a:t>(March 25, 2013))</a:t>
            </a:r>
            <a:endParaRPr lang="en-US" sz="1600" dirty="0"/>
          </a:p>
          <a:p>
            <a:r>
              <a:rPr lang="en-US" dirty="0"/>
              <a:t> </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11163" y="215901"/>
            <a:ext cx="7934325" cy="644524"/>
          </a:xfrm>
        </p:spPr>
        <p:txBody>
          <a:bodyPr>
            <a:normAutofit/>
          </a:bodyPr>
          <a:lstStyle/>
          <a:p>
            <a:r>
              <a:rPr lang="en-US" sz="2800" dirty="0" smtClean="0">
                <a:latin typeface="Century Gothic" pitchFamily="34" charset="0"/>
                <a:cs typeface="Helvetica" pitchFamily="34" charset="0"/>
              </a:rPr>
              <a:t>Focus of Numerous Recent Looks</a:t>
            </a:r>
          </a:p>
        </p:txBody>
      </p:sp>
      <p:sp>
        <p:nvSpPr>
          <p:cNvPr id="64514" name="Rectangle 5"/>
          <p:cNvSpPr>
            <a:spLocks noChangeArrowheads="1"/>
          </p:cNvSpPr>
          <p:nvPr/>
        </p:nvSpPr>
        <p:spPr bwMode="auto">
          <a:xfrm>
            <a:off x="434974" y="1122034"/>
            <a:ext cx="8168699" cy="461665"/>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4E7AA7"/>
                </a:solidFill>
                <a:latin typeface="Century Gothic" pitchFamily="34" charset="0"/>
              </a:rPr>
              <a:t>U.S. ITC: Most comprehensive study to date of exports</a:t>
            </a:r>
            <a:endParaRPr lang="en-US" sz="2400" b="1" dirty="0">
              <a:solidFill>
                <a:srgbClr val="4E7AA7"/>
              </a:solidFill>
              <a:latin typeface="Century Gothic" pitchFamily="34" charset="0"/>
            </a:endParaRPr>
          </a:p>
        </p:txBody>
      </p:sp>
      <p:sp>
        <p:nvSpPr>
          <p:cNvPr id="64517" name="Rectangle 10"/>
          <p:cNvSpPr>
            <a:spLocks noChangeArrowheads="1"/>
          </p:cNvSpPr>
          <p:nvPr/>
        </p:nvSpPr>
        <p:spPr bwMode="auto">
          <a:xfrm>
            <a:off x="874205" y="1756744"/>
            <a:ext cx="7471283" cy="1477328"/>
          </a:xfrm>
          <a:prstGeom prst="rect">
            <a:avLst/>
          </a:prstGeom>
          <a:noFill/>
          <a:ln w="9525">
            <a:noFill/>
            <a:miter lim="800000"/>
            <a:headEnd/>
            <a:tailEnd/>
          </a:ln>
        </p:spPr>
        <p:txBody>
          <a:bodyPr wrap="square">
            <a:spAutoFit/>
          </a:bodyPr>
          <a:lstStyle/>
          <a:p>
            <a:r>
              <a:rPr lang="en-US" dirty="0" smtClean="0"/>
              <a:t>Proven methodology</a:t>
            </a:r>
          </a:p>
          <a:p>
            <a:pPr marL="285750" indent="-285750">
              <a:buFont typeface="Arial" panose="020B0604020202020204" pitchFamily="34" charset="0"/>
              <a:buChar char="•"/>
            </a:pPr>
            <a:r>
              <a:rPr lang="en-US" dirty="0" smtClean="0"/>
              <a:t>Nationwide survey of 5,200 entities compelled by federal law to respond</a:t>
            </a:r>
          </a:p>
          <a:p>
            <a:pPr marL="285750" indent="-285750">
              <a:buFont typeface="Arial" panose="020B0604020202020204" pitchFamily="34" charset="0"/>
              <a:buChar char="•"/>
            </a:pPr>
            <a:r>
              <a:rPr lang="en-US" dirty="0" smtClean="0"/>
              <a:t>Augmented by census and other data, including site visits </a:t>
            </a:r>
          </a:p>
          <a:p>
            <a:pPr marL="285750" indent="-285750">
              <a:buFont typeface="Arial" panose="020B0604020202020204" pitchFamily="34" charset="0"/>
              <a:buChar char="•"/>
            </a:pPr>
            <a:r>
              <a:rPr lang="en-US" dirty="0" smtClean="0"/>
              <a:t>White House/OMB/USTR approval of methodology</a:t>
            </a:r>
            <a:endParaRPr lang="en-US" dirty="0"/>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16</a:t>
            </a:fld>
            <a:endParaRPr lang="en-US" dirty="0"/>
          </a:p>
        </p:txBody>
      </p:sp>
      <p:sp>
        <p:nvSpPr>
          <p:cNvPr id="7" name="Rectangle 5"/>
          <p:cNvSpPr>
            <a:spLocks noChangeArrowheads="1"/>
          </p:cNvSpPr>
          <p:nvPr/>
        </p:nvSpPr>
        <p:spPr bwMode="auto">
          <a:xfrm>
            <a:off x="411163" y="3570096"/>
            <a:ext cx="8168699" cy="2985433"/>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4E7AA7"/>
                </a:solidFill>
                <a:latin typeface="Century Gothic" pitchFamily="34" charset="0"/>
              </a:rPr>
              <a:t>United Nations University StEP</a:t>
            </a:r>
            <a:r>
              <a:rPr lang="en-US" sz="2400" b="1" dirty="0">
                <a:solidFill>
                  <a:srgbClr val="4E7AA7"/>
                </a:solidFill>
                <a:latin typeface="Century Gothic" pitchFamily="34" charset="0"/>
              </a:rPr>
              <a:t> </a:t>
            </a:r>
            <a:r>
              <a:rPr lang="en-US" sz="2400" b="1" dirty="0" smtClean="0">
                <a:solidFill>
                  <a:srgbClr val="4E7AA7"/>
                </a:solidFill>
                <a:latin typeface="Century Gothic" pitchFamily="34" charset="0"/>
              </a:rPr>
              <a:t>Initiative</a:t>
            </a:r>
          </a:p>
          <a:p>
            <a:pPr marL="800100" lvl="1" indent="-34290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2013 Green Paper Series on Exports of UEPs</a:t>
            </a:r>
            <a:endParaRPr lang="en-US" dirty="0">
              <a:latin typeface="Arial" panose="020B0604020202020204" pitchFamily="34" charset="0"/>
              <a:cs typeface="Arial" panose="020B0604020202020204" pitchFamily="34" charset="0"/>
            </a:endParaRPr>
          </a:p>
          <a:p>
            <a:pPr>
              <a:spcAft>
                <a:spcPts val="1200"/>
              </a:spcAft>
            </a:pPr>
            <a:endParaRPr lang="en-US" sz="2400" b="1" dirty="0" smtClean="0">
              <a:solidFill>
                <a:srgbClr val="4E7AA7"/>
              </a:solidFill>
              <a:latin typeface="Century Gothic" pitchFamily="34" charset="0"/>
            </a:endParaRPr>
          </a:p>
          <a:p>
            <a:pPr>
              <a:spcAft>
                <a:spcPts val="1200"/>
              </a:spcAft>
            </a:pPr>
            <a:r>
              <a:rPr lang="en-US" sz="2400" b="1" dirty="0" smtClean="0">
                <a:solidFill>
                  <a:srgbClr val="4E7AA7"/>
                </a:solidFill>
                <a:latin typeface="Century Gothic" pitchFamily="34" charset="0"/>
              </a:rPr>
              <a:t>CNN International </a:t>
            </a:r>
          </a:p>
          <a:p>
            <a:pPr>
              <a:spcAft>
                <a:spcPts val="1200"/>
              </a:spcAft>
            </a:pPr>
            <a:endParaRPr lang="en-US" sz="2400" b="1" dirty="0">
              <a:solidFill>
                <a:srgbClr val="4E7AA7"/>
              </a:solidFill>
              <a:latin typeface="Century Gothic" pitchFamily="34" charset="0"/>
            </a:endParaRPr>
          </a:p>
          <a:p>
            <a:pPr>
              <a:spcAft>
                <a:spcPts val="1200"/>
              </a:spcAft>
            </a:pPr>
            <a:endParaRPr lang="en-US" sz="2400" b="1" dirty="0">
              <a:solidFill>
                <a:srgbClr val="4E7AA7"/>
              </a:solidFill>
              <a:latin typeface="Century Gothic" pitchFamily="34" charset="0"/>
            </a:endParaRPr>
          </a:p>
        </p:txBody>
      </p:sp>
    </p:spTree>
    <p:extLst>
      <p:ext uri="{BB962C8B-B14F-4D97-AF65-F5344CB8AC3E}">
        <p14:creationId xmlns:p14="http://schemas.microsoft.com/office/powerpoint/2010/main" val="1929931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11163" y="215901"/>
            <a:ext cx="7934325" cy="644524"/>
          </a:xfrm>
        </p:spPr>
        <p:txBody>
          <a:bodyPr>
            <a:normAutofit/>
          </a:bodyPr>
          <a:lstStyle/>
          <a:p>
            <a:r>
              <a:rPr lang="en-US" sz="2800" dirty="0" smtClean="0">
                <a:latin typeface="Century Gothic" pitchFamily="34" charset="0"/>
                <a:cs typeface="Helvetica" pitchFamily="34" charset="0"/>
              </a:rPr>
              <a:t>Significant Shift in 10 years</a:t>
            </a:r>
          </a:p>
        </p:txBody>
      </p:sp>
      <p:sp>
        <p:nvSpPr>
          <p:cNvPr id="64514" name="Rectangle 5"/>
          <p:cNvSpPr>
            <a:spLocks noChangeArrowheads="1"/>
          </p:cNvSpPr>
          <p:nvPr/>
        </p:nvSpPr>
        <p:spPr bwMode="auto">
          <a:xfrm>
            <a:off x="434974" y="1122034"/>
            <a:ext cx="8168699" cy="923330"/>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4E7AA7"/>
                </a:solidFill>
                <a:latin typeface="Century Gothic" pitchFamily="34" charset="0"/>
              </a:rPr>
              <a:t>Positive Developments in U.S. and Global E-Recycling </a:t>
            </a:r>
          </a:p>
          <a:p>
            <a:pPr>
              <a:spcAft>
                <a:spcPts val="1200"/>
              </a:spcAft>
            </a:pPr>
            <a:r>
              <a:rPr lang="en-US" sz="2000" b="1" dirty="0" smtClean="0">
                <a:solidFill>
                  <a:srgbClr val="4E7AA7"/>
                </a:solidFill>
                <a:latin typeface="Century Gothic" pitchFamily="34" charset="0"/>
              </a:rPr>
              <a:t>(as reported by the U.S. ITC, UNU, StEP, and others)</a:t>
            </a:r>
            <a:endParaRPr lang="en-US" sz="2000" b="1" dirty="0">
              <a:solidFill>
                <a:srgbClr val="4E7AA7"/>
              </a:solidFill>
              <a:latin typeface="Century Gothic" pitchFamily="34" charset="0"/>
            </a:endParaRPr>
          </a:p>
        </p:txBody>
      </p:sp>
      <p:sp>
        <p:nvSpPr>
          <p:cNvPr id="64517" name="Rectangle 10"/>
          <p:cNvSpPr>
            <a:spLocks noChangeArrowheads="1"/>
          </p:cNvSpPr>
          <p:nvPr/>
        </p:nvSpPr>
        <p:spPr bwMode="auto">
          <a:xfrm>
            <a:off x="1030724" y="2448050"/>
            <a:ext cx="7471283" cy="3139321"/>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smtClean="0"/>
              <a:t>Capacity has increased in the U.S. and elsewhere</a:t>
            </a:r>
          </a:p>
          <a:p>
            <a:pPr marL="285750" indent="-285750">
              <a:buFont typeface="Arial" panose="020B0604020202020204" pitchFamily="34" charset="0"/>
              <a:buChar char="•"/>
            </a:pPr>
            <a:r>
              <a:rPr lang="en-US" dirty="0" smtClean="0"/>
              <a:t>New recycling technologies improving efficiency and recovery</a:t>
            </a:r>
            <a:endParaRPr lang="en-US" dirty="0"/>
          </a:p>
          <a:p>
            <a:pPr marL="285750" indent="-285750">
              <a:buFont typeface="Arial" panose="020B0604020202020204" pitchFamily="34" charset="0"/>
              <a:buChar char="•"/>
            </a:pPr>
            <a:r>
              <a:rPr lang="en-US" dirty="0" smtClean="0"/>
              <a:t>Increased foreign smelting capacity to process non-working and used electronics.  Of note is that some of this capacity is in developing countries</a:t>
            </a:r>
            <a:endParaRPr lang="en-US" dirty="0"/>
          </a:p>
          <a:p>
            <a:pPr marL="285750" indent="-285750">
              <a:buFont typeface="Arial" panose="020B0604020202020204" pitchFamily="34" charset="0"/>
              <a:buChar char="•"/>
            </a:pPr>
            <a:r>
              <a:rPr lang="en-US" dirty="0" smtClean="0"/>
              <a:t>New regulations and increased enforcement</a:t>
            </a:r>
          </a:p>
          <a:p>
            <a:pPr marL="285750" indent="-285750">
              <a:buFont typeface="Arial" panose="020B0604020202020204" pitchFamily="34" charset="0"/>
              <a:buChar char="•"/>
            </a:pPr>
            <a:r>
              <a:rPr lang="en-US" dirty="0" smtClean="0"/>
              <a:t>3</a:t>
            </a:r>
            <a:r>
              <a:rPr lang="en-US" baseline="30000" dirty="0" smtClean="0"/>
              <a:t>rd</a:t>
            </a:r>
            <a:r>
              <a:rPr lang="en-US" dirty="0" smtClean="0"/>
              <a:t> party certification</a:t>
            </a:r>
          </a:p>
          <a:p>
            <a:pPr marL="285750" indent="-285750">
              <a:buFont typeface="Arial" panose="020B0604020202020204" pitchFamily="34" charset="0"/>
              <a:buChar char="•"/>
            </a:pPr>
            <a:endParaRPr lang="en-US" i="1" dirty="0" smtClean="0"/>
          </a:p>
          <a:p>
            <a:r>
              <a:rPr lang="en-US" i="1" dirty="0" smtClean="0"/>
              <a:t>Of concern: “an </a:t>
            </a:r>
            <a:r>
              <a:rPr lang="en-US" i="1" dirty="0"/>
              <a:t>increasing share of material flowing into the informal processing sector in </a:t>
            </a:r>
            <a:r>
              <a:rPr lang="en-US" i="1" dirty="0" smtClean="0"/>
              <a:t>developing countries </a:t>
            </a:r>
            <a:r>
              <a:rPr lang="en-US" i="1" dirty="0"/>
              <a:t>appears to be locally or regionally sourced, with less originating in the </a:t>
            </a:r>
            <a:r>
              <a:rPr lang="en-US" i="1" dirty="0" smtClean="0"/>
              <a:t>U.S.”</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17</a:t>
            </a:fld>
            <a:endParaRPr lang="en-US" dirty="0"/>
          </a:p>
        </p:txBody>
      </p:sp>
    </p:spTree>
    <p:extLst>
      <p:ext uri="{BB962C8B-B14F-4D97-AF65-F5344CB8AC3E}">
        <p14:creationId xmlns:p14="http://schemas.microsoft.com/office/powerpoint/2010/main" val="3223351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fontScale="90000"/>
          </a:bodyPr>
          <a:lstStyle/>
          <a:p>
            <a:r>
              <a:rPr lang="en-US" dirty="0" smtClean="0">
                <a:latin typeface="Century Gothic" pitchFamily="34" charset="0"/>
                <a:cs typeface="Helvetica" pitchFamily="34" charset="0"/>
              </a:rPr>
              <a:t>U.S. International Trade Commission</a:t>
            </a:r>
          </a:p>
        </p:txBody>
      </p:sp>
      <p:sp>
        <p:nvSpPr>
          <p:cNvPr id="24579" name="Rectangle 11"/>
          <p:cNvSpPr>
            <a:spLocks noChangeArrowheads="1"/>
          </p:cNvSpPr>
          <p:nvPr/>
        </p:nvSpPr>
        <p:spPr bwMode="auto">
          <a:xfrm>
            <a:off x="626164" y="1053548"/>
            <a:ext cx="8358809" cy="4062651"/>
          </a:xfrm>
          <a:prstGeom prst="rect">
            <a:avLst/>
          </a:prstGeom>
          <a:noFill/>
          <a:ln w="9525">
            <a:noFill/>
            <a:miter lim="800000"/>
            <a:headEnd/>
            <a:tailEnd/>
          </a:ln>
        </p:spPr>
        <p:txBody>
          <a:bodyPr wrap="square">
            <a:spAutoFit/>
          </a:bodyPr>
          <a:lstStyle/>
          <a:p>
            <a:pPr defTabSz="914400"/>
            <a:r>
              <a:rPr lang="en-US" sz="5000" b="1" dirty="0" smtClean="0">
                <a:solidFill>
                  <a:srgbClr val="4E7AA7"/>
                </a:solidFill>
                <a:latin typeface="Century Gothic" pitchFamily="34" charset="0"/>
              </a:rPr>
              <a:t>12.1%: </a:t>
            </a:r>
            <a:endParaRPr lang="en-US" sz="2800" dirty="0">
              <a:solidFill>
                <a:srgbClr val="4E7AA7"/>
              </a:solidFill>
              <a:latin typeface="Century Gothic" pitchFamily="34" charset="0"/>
            </a:endParaRPr>
          </a:p>
          <a:p>
            <a:pPr defTabSz="914400"/>
            <a:endParaRPr lang="en-US" sz="2800" dirty="0" smtClean="0">
              <a:solidFill>
                <a:srgbClr val="4E7AA7"/>
              </a:solidFill>
              <a:latin typeface="Century Gothic" pitchFamily="34" charset="0"/>
            </a:endParaRPr>
          </a:p>
          <a:p>
            <a:pPr defTabSz="914400"/>
            <a:endParaRPr lang="en-US" sz="2000" dirty="0">
              <a:solidFill>
                <a:srgbClr val="4E7AA7"/>
              </a:solidFill>
              <a:latin typeface="Century Gothic" pitchFamily="34" charset="0"/>
            </a:endParaRPr>
          </a:p>
          <a:p>
            <a:pPr algn="ctr" defTabSz="914400"/>
            <a:r>
              <a:rPr lang="en-US" sz="2000" i="1" dirty="0" smtClean="0">
                <a:solidFill>
                  <a:srgbClr val="4E7AA7"/>
                </a:solidFill>
                <a:latin typeface="Century Gothic" pitchFamily="34" charset="0"/>
              </a:rPr>
              <a:t>“by value, most exports were products that were refurbished &amp; resold as working computers, cell phones, and other used products.  Measured by weight, most exports were scrap materials, which come from UEPs that are disassembled or recycled in the United States.  Commodity metals, plastics and glass are exported to smelting facilities to recover gold and other precious metals.  Only a small share of U.S. exports of UEPs was sent overseas for disposal.”  U.S. ITC Report, pp.xi.</a:t>
            </a:r>
            <a:endParaRPr lang="en-US" sz="2000" i="1" dirty="0">
              <a:solidFill>
                <a:srgbClr val="4E7AA7"/>
              </a:solidFill>
              <a:latin typeface="Century Gothic" pitchFamily="34" charset="0"/>
            </a:endParaRPr>
          </a:p>
        </p:txBody>
      </p:sp>
      <p:sp>
        <p:nvSpPr>
          <p:cNvPr id="24582" name="Rectangle 14"/>
          <p:cNvSpPr>
            <a:spLocks noChangeArrowheads="1"/>
          </p:cNvSpPr>
          <p:nvPr/>
        </p:nvSpPr>
        <p:spPr bwMode="auto">
          <a:xfrm>
            <a:off x="1242426" y="2074348"/>
            <a:ext cx="7384739" cy="954107"/>
          </a:xfrm>
          <a:prstGeom prst="rect">
            <a:avLst/>
          </a:prstGeom>
          <a:noFill/>
          <a:ln w="9525">
            <a:noFill/>
            <a:miter lim="800000"/>
            <a:headEnd/>
            <a:tailEnd/>
          </a:ln>
        </p:spPr>
        <p:txBody>
          <a:bodyPr wrap="square">
            <a:spAutoFit/>
          </a:bodyPr>
          <a:lstStyle/>
          <a:p>
            <a:pPr defTabSz="914400"/>
            <a:endParaRPr lang="en-US" sz="1400" dirty="0">
              <a:latin typeface="Century Gothic" pitchFamily="34" charset="0"/>
            </a:endParaRPr>
          </a:p>
          <a:p>
            <a:pPr defTabSz="914400"/>
            <a:endParaRPr lang="en-US" sz="1400" dirty="0" smtClean="0">
              <a:latin typeface="Century Gothic" pitchFamily="34" charset="0"/>
            </a:endParaRPr>
          </a:p>
          <a:p>
            <a:pPr defTabSz="914400"/>
            <a:endParaRPr lang="en-US" sz="1400" dirty="0">
              <a:latin typeface="Century Gothic" pitchFamily="34" charset="0"/>
            </a:endParaRPr>
          </a:p>
          <a:p>
            <a:pPr defTabSz="914400"/>
            <a:endParaRPr lang="en-US" sz="1400" dirty="0" smtClean="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18</a:t>
            </a:fld>
            <a:endParaRPr lang="en-US" dirty="0"/>
          </a:p>
        </p:txBody>
      </p:sp>
    </p:spTree>
    <p:extLst>
      <p:ext uri="{BB962C8B-B14F-4D97-AF65-F5344CB8AC3E}">
        <p14:creationId xmlns:p14="http://schemas.microsoft.com/office/powerpoint/2010/main" val="1752585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fontScale="90000"/>
          </a:bodyPr>
          <a:lstStyle/>
          <a:p>
            <a:r>
              <a:rPr lang="en-US" dirty="0" smtClean="0">
                <a:latin typeface="Century Gothic" pitchFamily="34" charset="0"/>
                <a:cs typeface="Helvetica" pitchFamily="34" charset="0"/>
              </a:rPr>
              <a:t>U.S. International Trade Commission</a:t>
            </a:r>
          </a:p>
        </p:txBody>
      </p:sp>
      <p:sp>
        <p:nvSpPr>
          <p:cNvPr id="24580" name="Rectangle 12"/>
          <p:cNvSpPr>
            <a:spLocks noChangeArrowheads="1"/>
          </p:cNvSpPr>
          <p:nvPr/>
        </p:nvSpPr>
        <p:spPr bwMode="auto">
          <a:xfrm>
            <a:off x="802878" y="1107349"/>
            <a:ext cx="7962181" cy="4708981"/>
          </a:xfrm>
          <a:prstGeom prst="rect">
            <a:avLst/>
          </a:prstGeom>
          <a:noFill/>
          <a:ln w="9525">
            <a:noFill/>
            <a:miter lim="800000"/>
            <a:headEnd/>
            <a:tailEnd/>
          </a:ln>
        </p:spPr>
        <p:txBody>
          <a:bodyPr wrap="square">
            <a:spAutoFit/>
          </a:bodyPr>
          <a:lstStyle/>
          <a:p>
            <a:pPr defTabSz="914400"/>
            <a:r>
              <a:rPr lang="en-US" sz="5000" b="1" dirty="0" smtClean="0">
                <a:solidFill>
                  <a:srgbClr val="FF0000"/>
                </a:solidFill>
                <a:latin typeface="Century Gothic" pitchFamily="34" charset="0"/>
              </a:rPr>
              <a:t>The 5.1%</a:t>
            </a:r>
          </a:p>
          <a:p>
            <a:pPr defTabSz="914400"/>
            <a:endParaRPr lang="en-US" sz="5000" b="1" dirty="0">
              <a:solidFill>
                <a:srgbClr val="FF0000"/>
              </a:solidFill>
              <a:latin typeface="Century Gothic" pitchFamily="34" charset="0"/>
            </a:endParaRPr>
          </a:p>
          <a:p>
            <a:pPr defTabSz="914400"/>
            <a:r>
              <a:rPr lang="en-US" sz="2000" b="1" dirty="0" smtClean="0">
                <a:solidFill>
                  <a:schemeClr val="accent1">
                    <a:lumMod val="50000"/>
                  </a:schemeClr>
                </a:solidFill>
                <a:latin typeface="Century Gothic" pitchFamily="34" charset="0"/>
              </a:rPr>
              <a:t>Need to focus on that which is at risk for improper recycling &amp; disposal through a combination of –</a:t>
            </a:r>
          </a:p>
          <a:p>
            <a:pPr marL="342900"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Export restrictions</a:t>
            </a:r>
          </a:p>
          <a:p>
            <a:pPr marL="342900"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Greater enforcement of existing rules</a:t>
            </a:r>
          </a:p>
          <a:p>
            <a:pPr marL="342900"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Shutting down informal sector</a:t>
            </a:r>
          </a:p>
          <a:p>
            <a:pPr marL="342900"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Building up responsible recycling globally for us all </a:t>
            </a:r>
          </a:p>
          <a:p>
            <a:pPr marL="342900"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Engagement</a:t>
            </a:r>
            <a:r>
              <a:rPr lang="en-US" sz="2000" b="1" dirty="0">
                <a:solidFill>
                  <a:schemeClr val="accent1">
                    <a:lumMod val="50000"/>
                  </a:schemeClr>
                </a:solidFill>
                <a:latin typeface="Century Gothic" pitchFamily="34" charset="0"/>
              </a:rPr>
              <a:t> </a:t>
            </a:r>
            <a:r>
              <a:rPr lang="en-US" sz="2000" b="1" dirty="0" smtClean="0">
                <a:solidFill>
                  <a:schemeClr val="accent1">
                    <a:lumMod val="50000"/>
                  </a:schemeClr>
                </a:solidFill>
                <a:latin typeface="Century Gothic" pitchFamily="34" charset="0"/>
              </a:rPr>
              <a:t>to turn the tide on irresponsible recycling</a:t>
            </a:r>
          </a:p>
          <a:p>
            <a:pPr marL="800100" lvl="1"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Recommendation of Obama Administration </a:t>
            </a:r>
          </a:p>
          <a:p>
            <a:pPr marL="800100" lvl="1" indent="-342900" defTabSz="914400">
              <a:buFont typeface="Arial" panose="020B0604020202020204" pitchFamily="34" charset="0"/>
              <a:buChar char="•"/>
            </a:pPr>
            <a:r>
              <a:rPr lang="en-US" sz="2000" b="1" dirty="0" smtClean="0">
                <a:solidFill>
                  <a:schemeClr val="accent1">
                    <a:lumMod val="50000"/>
                  </a:schemeClr>
                </a:solidFill>
                <a:latin typeface="Century Gothic" pitchFamily="34" charset="0"/>
              </a:rPr>
              <a:t>Knowledge exchange on best practices</a:t>
            </a:r>
          </a:p>
          <a:p>
            <a:pPr marL="800100" lvl="1" indent="-342900" defTabSz="914400">
              <a:buFont typeface="Arial" panose="020B0604020202020204" pitchFamily="34" charset="0"/>
              <a:buChar char="•"/>
            </a:pPr>
            <a:endParaRPr lang="en-US" sz="2000" b="1" dirty="0" smtClean="0">
              <a:solidFill>
                <a:schemeClr val="accent1">
                  <a:lumMod val="50000"/>
                </a:schemeClr>
              </a:solidFill>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19</a:t>
            </a:fld>
            <a:endParaRPr lang="en-US" dirty="0"/>
          </a:p>
        </p:txBody>
      </p:sp>
    </p:spTree>
    <p:extLst>
      <p:ext uri="{BB962C8B-B14F-4D97-AF65-F5344CB8AC3E}">
        <p14:creationId xmlns:p14="http://schemas.microsoft.com/office/powerpoint/2010/main" val="137180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38150" y="0"/>
            <a:ext cx="7886700" cy="1325563"/>
          </a:xfrm>
        </p:spPr>
        <p:txBody>
          <a:bodyPr/>
          <a:lstStyle/>
          <a:p>
            <a:pPr eaLnBrk="1" hangingPunct="1"/>
            <a:r>
              <a:rPr lang="en-US" dirty="0" smtClean="0">
                <a:latin typeface="Century Gothic" pitchFamily="34" charset="0"/>
              </a:rPr>
              <a:t>Overview </a:t>
            </a:r>
          </a:p>
        </p:txBody>
      </p:sp>
      <p:sp>
        <p:nvSpPr>
          <p:cNvPr id="16386" name="Content Placeholder 2"/>
          <p:cNvSpPr>
            <a:spLocks noGrp="1"/>
          </p:cNvSpPr>
          <p:nvPr>
            <p:ph idx="1"/>
          </p:nvPr>
        </p:nvSpPr>
        <p:spPr/>
        <p:txBody>
          <a:bodyPr/>
          <a:lstStyle/>
          <a:p>
            <a:pPr eaLnBrk="1" hangingPunct="1">
              <a:spcBef>
                <a:spcPct val="0"/>
              </a:spcBef>
              <a:buFont typeface="Arial" charset="0"/>
              <a:buNone/>
            </a:pPr>
            <a:endParaRPr lang="en-US" dirty="0" smtClean="0">
              <a:latin typeface="Century Gothic" pitchFamily="34" charset="0"/>
            </a:endParaRPr>
          </a:p>
          <a:p>
            <a:pPr eaLnBrk="1" hangingPunct="1">
              <a:spcBef>
                <a:spcPct val="0"/>
              </a:spcBef>
              <a:buFontTx/>
              <a:buChar char="•"/>
            </a:pPr>
            <a:r>
              <a:rPr lang="en-US" dirty="0" smtClean="0">
                <a:latin typeface="Century Gothic" pitchFamily="34" charset="0"/>
              </a:rPr>
              <a:t>ISRI</a:t>
            </a:r>
          </a:p>
          <a:p>
            <a:pPr eaLnBrk="1" hangingPunct="1">
              <a:spcBef>
                <a:spcPct val="0"/>
              </a:spcBef>
              <a:buFontTx/>
              <a:buChar char="•"/>
            </a:pPr>
            <a:endParaRPr lang="en-US" dirty="0" smtClean="0">
              <a:latin typeface="Century Gothic" pitchFamily="34" charset="0"/>
            </a:endParaRPr>
          </a:p>
          <a:p>
            <a:pPr eaLnBrk="1" hangingPunct="1">
              <a:spcBef>
                <a:spcPct val="0"/>
              </a:spcBef>
              <a:buFontTx/>
              <a:buChar char="•"/>
            </a:pPr>
            <a:r>
              <a:rPr lang="en-US" dirty="0" smtClean="0">
                <a:latin typeface="Century Gothic" pitchFamily="34" charset="0"/>
              </a:rPr>
              <a:t>Snapshot: U.S. Recycling Industry</a:t>
            </a:r>
          </a:p>
          <a:p>
            <a:pPr>
              <a:spcBef>
                <a:spcPct val="0"/>
              </a:spcBef>
              <a:buFontTx/>
              <a:buChar char="•"/>
            </a:pPr>
            <a:endParaRPr lang="en-US" dirty="0" smtClean="0">
              <a:latin typeface="Century Gothic" pitchFamily="34" charset="0"/>
            </a:endParaRPr>
          </a:p>
          <a:p>
            <a:pPr>
              <a:spcBef>
                <a:spcPct val="0"/>
              </a:spcBef>
              <a:buFontTx/>
              <a:buChar char="•"/>
            </a:pPr>
            <a:r>
              <a:rPr lang="en-US" dirty="0" smtClean="0">
                <a:latin typeface="Century Gothic" pitchFamily="34" charset="0"/>
              </a:rPr>
              <a:t>UEPs &amp; Export</a:t>
            </a:r>
            <a:endParaRPr lang="en-US" dirty="0">
              <a:latin typeface="Century Gothic" pitchFamily="34" charset="0"/>
            </a:endParaRPr>
          </a:p>
          <a:p>
            <a:pPr eaLnBrk="1" hangingPunct="1">
              <a:spcBef>
                <a:spcPct val="0"/>
              </a:spcBef>
              <a:buFontTx/>
              <a:buChar char="•"/>
            </a:pPr>
            <a:endParaRPr lang="en-US" dirty="0">
              <a:latin typeface="Century Gothic" pitchFamily="34" charset="0"/>
            </a:endParaRPr>
          </a:p>
          <a:p>
            <a:pPr eaLnBrk="1" hangingPunct="1">
              <a:spcBef>
                <a:spcPct val="0"/>
              </a:spcBef>
              <a:buFontTx/>
              <a:buChar char="•"/>
            </a:pPr>
            <a:r>
              <a:rPr lang="en-US" dirty="0" smtClean="0">
                <a:latin typeface="Century Gothic" pitchFamily="34" charset="0"/>
              </a:rPr>
              <a:t>Role of Industry Certification</a:t>
            </a:r>
          </a:p>
          <a:p>
            <a:pPr eaLnBrk="1" hangingPunct="1">
              <a:spcBef>
                <a:spcPct val="0"/>
              </a:spcBef>
              <a:buFontTx/>
              <a:buChar char="•"/>
            </a:pPr>
            <a:endParaRPr lang="en-US" dirty="0" smtClean="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solidFill>
                  <a:schemeClr val="bg1"/>
                </a:solidFill>
              </a:rPr>
              <a:pPr>
                <a:defRPr/>
              </a:pPr>
              <a:t>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15674" y="-229281"/>
            <a:ext cx="8310223" cy="1325563"/>
          </a:xfrm>
        </p:spPr>
        <p:txBody>
          <a:bodyPr/>
          <a:lstStyle/>
          <a:p>
            <a:pPr eaLnBrk="1" hangingPunct="1"/>
            <a:r>
              <a:rPr lang="en-US" dirty="0" smtClean="0">
                <a:latin typeface="Century Gothic" pitchFamily="34" charset="0"/>
              </a:rPr>
              <a:t>Controlling the Sliver </a:t>
            </a:r>
          </a:p>
        </p:txBody>
      </p:sp>
      <p:sp>
        <p:nvSpPr>
          <p:cNvPr id="68610" name="Content Placeholder 2"/>
          <p:cNvSpPr>
            <a:spLocks noGrp="1"/>
          </p:cNvSpPr>
          <p:nvPr>
            <p:ph idx="1"/>
          </p:nvPr>
        </p:nvSpPr>
        <p:spPr>
          <a:xfrm>
            <a:off x="274320" y="2959331"/>
            <a:ext cx="8486978" cy="5535445"/>
          </a:xfrm>
        </p:spPr>
        <p:txBody>
          <a:bodyPr>
            <a:normAutofit/>
          </a:bodyPr>
          <a:lstStyle/>
          <a:p>
            <a:pPr marL="0" indent="0">
              <a:spcAft>
                <a:spcPts val="1200"/>
              </a:spcAft>
              <a:buNone/>
            </a:pPr>
            <a:r>
              <a:rPr lang="en-US" b="1" dirty="0" smtClean="0">
                <a:latin typeface="Century Gothic" pitchFamily="34" charset="0"/>
              </a:rPr>
              <a:t>Responsible recycling globally should include –</a:t>
            </a:r>
          </a:p>
          <a:p>
            <a:pPr>
              <a:spcAft>
                <a:spcPts val="1200"/>
              </a:spcAft>
              <a:buFont typeface="Wingdings" panose="05000000000000000000" pitchFamily="2" charset="2"/>
              <a:buChar char="q"/>
            </a:pPr>
            <a:r>
              <a:rPr lang="en-US" dirty="0">
                <a:latin typeface="Century Gothic" pitchFamily="34" charset="0"/>
              </a:rPr>
              <a:t> </a:t>
            </a:r>
            <a:r>
              <a:rPr lang="en-US" sz="2000" dirty="0" smtClean="0">
                <a:latin typeface="Century Gothic" pitchFamily="34" charset="0"/>
              </a:rPr>
              <a:t>Ban on export </a:t>
            </a:r>
            <a:r>
              <a:rPr lang="en-US" sz="2000" dirty="0">
                <a:latin typeface="Century Gothic" pitchFamily="34" charset="0"/>
              </a:rPr>
              <a:t>of UEPs for landfill &amp; incineration</a:t>
            </a:r>
          </a:p>
          <a:p>
            <a:pPr>
              <a:spcAft>
                <a:spcPts val="1200"/>
              </a:spcAft>
              <a:buFont typeface="Wingdings" panose="05000000000000000000" pitchFamily="2" charset="2"/>
              <a:buChar char="q"/>
            </a:pPr>
            <a:r>
              <a:rPr lang="en-US" sz="2000" dirty="0" smtClean="0">
                <a:latin typeface="Century Gothic" pitchFamily="34" charset="0"/>
              </a:rPr>
              <a:t> Restrictions on </a:t>
            </a:r>
            <a:r>
              <a:rPr lang="en-US" sz="2000" dirty="0">
                <a:latin typeface="Century Gothic" pitchFamily="34" charset="0"/>
              </a:rPr>
              <a:t>e</a:t>
            </a:r>
            <a:r>
              <a:rPr lang="en-US" sz="2000" dirty="0" smtClean="0">
                <a:latin typeface="Century Gothic" pitchFamily="34" charset="0"/>
              </a:rPr>
              <a:t>xport of UEPs with FMs for repair, refurbishment, and recycling</a:t>
            </a:r>
          </a:p>
          <a:p>
            <a:pPr>
              <a:spcAft>
                <a:spcPts val="1200"/>
              </a:spcAft>
              <a:buFont typeface="Wingdings" panose="05000000000000000000" pitchFamily="2" charset="2"/>
              <a:buChar char="q"/>
            </a:pPr>
            <a:r>
              <a:rPr lang="en-US" sz="2000" dirty="0">
                <a:latin typeface="Century Gothic" pitchFamily="34" charset="0"/>
              </a:rPr>
              <a:t> </a:t>
            </a:r>
            <a:r>
              <a:rPr lang="en-US" sz="2000" dirty="0" smtClean="0">
                <a:latin typeface="Century Gothic" pitchFamily="34" charset="0"/>
              </a:rPr>
              <a:t>No </a:t>
            </a:r>
            <a:r>
              <a:rPr lang="en-US" sz="2000" dirty="0">
                <a:latin typeface="Century Gothic" pitchFamily="34" charset="0"/>
              </a:rPr>
              <a:t>restrictions on export of </a:t>
            </a:r>
            <a:r>
              <a:rPr lang="en-US" sz="2000" dirty="0" smtClean="0">
                <a:latin typeface="Century Gothic" pitchFamily="34" charset="0"/>
              </a:rPr>
              <a:t>commodity-grade scrap &amp; fully </a:t>
            </a:r>
            <a:r>
              <a:rPr lang="en-US" sz="2000" dirty="0">
                <a:latin typeface="Century Gothic" pitchFamily="34" charset="0"/>
              </a:rPr>
              <a:t>tested &amp; working UEPs for </a:t>
            </a:r>
            <a:r>
              <a:rPr lang="en-US" sz="2000" dirty="0" smtClean="0">
                <a:latin typeface="Century Gothic" pitchFamily="34" charset="0"/>
              </a:rPr>
              <a:t>reuse</a:t>
            </a:r>
          </a:p>
          <a:p>
            <a:pPr>
              <a:spcAft>
                <a:spcPts val="1200"/>
              </a:spcAft>
              <a:buFont typeface="Wingdings" panose="05000000000000000000" pitchFamily="2" charset="2"/>
              <a:buChar char="q"/>
            </a:pPr>
            <a:r>
              <a:rPr lang="en-US" sz="2000" dirty="0">
                <a:latin typeface="Century Gothic" pitchFamily="34" charset="0"/>
              </a:rPr>
              <a:t> </a:t>
            </a:r>
            <a:r>
              <a:rPr lang="en-US" sz="2000" dirty="0" smtClean="0">
                <a:latin typeface="Century Gothic" pitchFamily="34" charset="0"/>
              </a:rPr>
              <a:t>Strict enforcement/prosecution in accordance with domestic &amp; international laws</a:t>
            </a:r>
            <a:endParaRPr lang="en-US" sz="2000" dirty="0">
              <a:latin typeface="Century Gothic" pitchFamily="34" charset="0"/>
            </a:endParaRPr>
          </a:p>
          <a:p>
            <a:pPr eaLnBrk="1" hangingPunct="1">
              <a:spcAft>
                <a:spcPts val="1200"/>
              </a:spcAft>
            </a:pPr>
            <a:endParaRPr lang="en-US" dirty="0" smtClean="0">
              <a:latin typeface="Century Gothic" pitchFamily="34" charset="0"/>
            </a:endParaRPr>
          </a:p>
        </p:txBody>
      </p:sp>
      <p:pic>
        <p:nvPicPr>
          <p:cNvPr id="68611" name="Picture 3" descr="assets-02s.png"/>
          <p:cNvPicPr>
            <a:picLocks noChangeAspect="1"/>
          </p:cNvPicPr>
          <p:nvPr/>
        </p:nvPicPr>
        <p:blipFill>
          <a:blip r:embed="rId3"/>
          <a:srcRect/>
          <a:stretch>
            <a:fillRect/>
          </a:stretch>
        </p:blipFill>
        <p:spPr bwMode="auto">
          <a:xfrm>
            <a:off x="3535135" y="1061964"/>
            <a:ext cx="1896156" cy="189736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20</a:t>
            </a:fld>
            <a:endParaRPr lang="en-US" dirty="0"/>
          </a:p>
        </p:txBody>
      </p:sp>
    </p:spTree>
    <p:extLst>
      <p:ext uri="{BB962C8B-B14F-4D97-AF65-F5344CB8AC3E}">
        <p14:creationId xmlns:p14="http://schemas.microsoft.com/office/powerpoint/2010/main" val="3903525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05127" y="365127"/>
            <a:ext cx="8310223" cy="320674"/>
          </a:xfrm>
        </p:spPr>
        <p:txBody>
          <a:bodyPr>
            <a:normAutofit fontScale="90000"/>
          </a:bodyPr>
          <a:lstStyle/>
          <a:p>
            <a:r>
              <a:rPr lang="en-US" dirty="0" smtClean="0">
                <a:latin typeface="Century Gothic" pitchFamily="34" charset="0"/>
              </a:rPr>
              <a:t>ISRI Policy: </a:t>
            </a:r>
            <a:r>
              <a:rPr lang="en-US" dirty="0">
                <a:latin typeface="Century Gothic" pitchFamily="34" charset="0"/>
              </a:rPr>
              <a:t>Responsible E-Recycling </a:t>
            </a:r>
            <a:endParaRPr lang="en-US" dirty="0" smtClean="0">
              <a:latin typeface="Century Gothic" pitchFamily="34" charset="0"/>
            </a:endParaRPr>
          </a:p>
        </p:txBody>
      </p:sp>
      <p:sp>
        <p:nvSpPr>
          <p:cNvPr id="68610" name="Content Placeholder 2"/>
          <p:cNvSpPr>
            <a:spLocks noGrp="1"/>
          </p:cNvSpPr>
          <p:nvPr>
            <p:ph idx="1"/>
          </p:nvPr>
        </p:nvSpPr>
        <p:spPr>
          <a:xfrm>
            <a:off x="205127" y="3287564"/>
            <a:ext cx="8556171" cy="5447846"/>
          </a:xfrm>
        </p:spPr>
        <p:txBody>
          <a:bodyPr/>
          <a:lstStyle/>
          <a:p>
            <a:pPr marL="0" indent="0">
              <a:spcAft>
                <a:spcPts val="1200"/>
              </a:spcAft>
              <a:buNone/>
            </a:pPr>
            <a:r>
              <a:rPr lang="en-US" b="1" dirty="0" smtClean="0">
                <a:latin typeface="Century Gothic" pitchFamily="34" charset="0"/>
              </a:rPr>
              <a:t>Restrictions on export of UEPs with FMs for repair, refurbishment, and recycling should include --</a:t>
            </a:r>
          </a:p>
          <a:p>
            <a:pPr>
              <a:spcAft>
                <a:spcPts val="1200"/>
              </a:spcAft>
            </a:pPr>
            <a:r>
              <a:rPr lang="en-US" dirty="0" smtClean="0">
                <a:latin typeface="Century Gothic" pitchFamily="34" charset="0"/>
              </a:rPr>
              <a:t>No </a:t>
            </a:r>
            <a:r>
              <a:rPr lang="en-US" dirty="0">
                <a:latin typeface="Century Gothic" pitchFamily="34" charset="0"/>
              </a:rPr>
              <a:t>geographic distinction (OECD vs non-OECD)</a:t>
            </a:r>
          </a:p>
          <a:p>
            <a:pPr>
              <a:spcAft>
                <a:spcPts val="1200"/>
              </a:spcAft>
            </a:pPr>
            <a:r>
              <a:rPr lang="en-US" dirty="0">
                <a:latin typeface="Century Gothic" pitchFamily="34" charset="0"/>
              </a:rPr>
              <a:t>1-time notification + register with EPA</a:t>
            </a:r>
          </a:p>
          <a:p>
            <a:pPr>
              <a:spcAft>
                <a:spcPts val="1200"/>
              </a:spcAft>
            </a:pPr>
            <a:r>
              <a:rPr lang="en-US" dirty="0" smtClean="0">
                <a:latin typeface="Century Gothic" pitchFamily="34" charset="0"/>
              </a:rPr>
              <a:t>Strict due </a:t>
            </a:r>
            <a:r>
              <a:rPr lang="en-US" dirty="0">
                <a:latin typeface="Century Gothic" pitchFamily="34" charset="0"/>
              </a:rPr>
              <a:t>diligence</a:t>
            </a:r>
          </a:p>
          <a:p>
            <a:pPr>
              <a:spcAft>
                <a:spcPts val="1200"/>
              </a:spcAft>
            </a:pPr>
            <a:endParaRPr lang="en-US" dirty="0">
              <a:latin typeface="Century Gothic" pitchFamily="34" charset="0"/>
            </a:endParaRPr>
          </a:p>
          <a:p>
            <a:pPr>
              <a:spcAft>
                <a:spcPts val="1200"/>
              </a:spcAft>
            </a:pPr>
            <a:endParaRPr lang="en-US" dirty="0" smtClean="0">
              <a:latin typeface="Century Gothic" pitchFamily="34" charset="0"/>
            </a:endParaRPr>
          </a:p>
          <a:p>
            <a:pPr>
              <a:spcAft>
                <a:spcPts val="1200"/>
              </a:spcAft>
            </a:pPr>
            <a:endParaRPr lang="en-US" dirty="0" smtClean="0">
              <a:latin typeface="Century Gothic" pitchFamily="34" charset="0"/>
            </a:endParaRPr>
          </a:p>
          <a:p>
            <a:pPr eaLnBrk="1" hangingPunct="1">
              <a:spcAft>
                <a:spcPts val="1200"/>
              </a:spcAft>
            </a:pPr>
            <a:endParaRPr lang="en-US" dirty="0" smtClean="0">
              <a:latin typeface="Century Gothic" pitchFamily="34" charset="0"/>
            </a:endParaRPr>
          </a:p>
        </p:txBody>
      </p:sp>
      <p:pic>
        <p:nvPicPr>
          <p:cNvPr id="68611" name="Picture 3" descr="assets-02s.png"/>
          <p:cNvPicPr>
            <a:picLocks noChangeAspect="1"/>
          </p:cNvPicPr>
          <p:nvPr/>
        </p:nvPicPr>
        <p:blipFill>
          <a:blip r:embed="rId3"/>
          <a:srcRect/>
          <a:stretch>
            <a:fillRect/>
          </a:stretch>
        </p:blipFill>
        <p:spPr bwMode="auto">
          <a:xfrm>
            <a:off x="3535135" y="1194254"/>
            <a:ext cx="1896156" cy="189736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21</a:t>
            </a:fld>
            <a:endParaRPr lang="en-US" dirty="0"/>
          </a:p>
        </p:txBody>
      </p:sp>
    </p:spTree>
    <p:extLst>
      <p:ext uri="{BB962C8B-B14F-4D97-AF65-F5344CB8AC3E}">
        <p14:creationId xmlns:p14="http://schemas.microsoft.com/office/powerpoint/2010/main" val="2928412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05127" y="365127"/>
            <a:ext cx="8310223" cy="320674"/>
          </a:xfrm>
        </p:spPr>
        <p:txBody>
          <a:bodyPr>
            <a:normAutofit fontScale="90000"/>
          </a:bodyPr>
          <a:lstStyle/>
          <a:p>
            <a:r>
              <a:rPr lang="en-US" dirty="0" smtClean="0">
                <a:latin typeface="Century Gothic" pitchFamily="34" charset="0"/>
              </a:rPr>
              <a:t>ISRI Policy: </a:t>
            </a:r>
            <a:r>
              <a:rPr lang="en-US" dirty="0">
                <a:latin typeface="Century Gothic" pitchFamily="34" charset="0"/>
              </a:rPr>
              <a:t>Responsible E-Recycling </a:t>
            </a:r>
            <a:endParaRPr lang="en-US" dirty="0" smtClean="0">
              <a:latin typeface="Century Gothic" pitchFamily="34" charset="0"/>
            </a:endParaRPr>
          </a:p>
        </p:txBody>
      </p:sp>
      <p:sp>
        <p:nvSpPr>
          <p:cNvPr id="68610" name="Content Placeholder 2"/>
          <p:cNvSpPr>
            <a:spLocks noGrp="1"/>
          </p:cNvSpPr>
          <p:nvPr>
            <p:ph idx="1"/>
          </p:nvPr>
        </p:nvSpPr>
        <p:spPr>
          <a:xfrm>
            <a:off x="243859" y="3061101"/>
            <a:ext cx="8556171" cy="5447846"/>
          </a:xfrm>
        </p:spPr>
        <p:txBody>
          <a:bodyPr/>
          <a:lstStyle/>
          <a:p>
            <a:pPr marL="0" indent="0">
              <a:spcAft>
                <a:spcPts val="1200"/>
              </a:spcAft>
              <a:buNone/>
            </a:pPr>
            <a:r>
              <a:rPr lang="en-US" sz="2000" b="1" dirty="0" smtClean="0">
                <a:latin typeface="Century Gothic" pitchFamily="34" charset="0"/>
              </a:rPr>
              <a:t>Past Efforts to Legislate</a:t>
            </a:r>
          </a:p>
          <a:p>
            <a:pPr>
              <a:spcAft>
                <a:spcPts val="1200"/>
              </a:spcAft>
            </a:pPr>
            <a:r>
              <a:rPr lang="en-US" sz="2000" dirty="0" smtClean="0">
                <a:latin typeface="Century Gothic" pitchFamily="34" charset="0"/>
              </a:rPr>
              <a:t>Laudable effort but doesn’t address underlying problem and imposes arbitrary restrictions </a:t>
            </a:r>
            <a:endParaRPr lang="en-US" sz="2000" dirty="0">
              <a:latin typeface="Century Gothic" pitchFamily="34" charset="0"/>
            </a:endParaRPr>
          </a:p>
          <a:p>
            <a:pPr>
              <a:spcAft>
                <a:spcPts val="1200"/>
              </a:spcAft>
            </a:pPr>
            <a:r>
              <a:rPr lang="en-US" sz="2000" dirty="0" smtClean="0">
                <a:latin typeface="Century Gothic" pitchFamily="34" charset="0"/>
              </a:rPr>
              <a:t>Ignores conclusions of Obama Administration National Strategy for Electronics Stewardship and others </a:t>
            </a:r>
            <a:r>
              <a:rPr lang="en-US" sz="1600" i="1" dirty="0" smtClean="0">
                <a:latin typeface="Century Gothic" panose="020B0502020202020204" pitchFamily="34" charset="0"/>
              </a:rPr>
              <a:t>(e.g., see March 2013 StEP Green paper concluding </a:t>
            </a:r>
            <a:r>
              <a:rPr lang="en-US" sz="1600" i="1" dirty="0">
                <a:latin typeface="Century Gothic" panose="020B0502020202020204" pitchFamily="34" charset="0"/>
              </a:rPr>
              <a:t>that </a:t>
            </a:r>
            <a:r>
              <a:rPr lang="en-US" sz="1600" i="1" dirty="0" smtClean="0">
                <a:latin typeface="Century Gothic" panose="020B0502020202020204" pitchFamily="34" charset="0"/>
              </a:rPr>
              <a:t>policies </a:t>
            </a:r>
            <a:r>
              <a:rPr lang="en-US" sz="1600" i="1" dirty="0">
                <a:latin typeface="Century Gothic" panose="020B0502020202020204" pitchFamily="34" charset="0"/>
              </a:rPr>
              <a:t>that focus solely on closing the loopholes through which e-waste flows “appear doomed to limited effectiveness, at best</a:t>
            </a:r>
            <a:r>
              <a:rPr lang="en-US" sz="1600" i="1" dirty="0" smtClean="0">
                <a:latin typeface="Century Gothic" panose="020B0502020202020204" pitchFamily="34" charset="0"/>
              </a:rPr>
              <a:t>.”) </a:t>
            </a:r>
          </a:p>
          <a:p>
            <a:pPr>
              <a:spcAft>
                <a:spcPts val="1200"/>
              </a:spcAft>
            </a:pPr>
            <a:r>
              <a:rPr lang="en-US" sz="2000" dirty="0" smtClean="0">
                <a:latin typeface="Century Gothic" pitchFamily="34" charset="0"/>
              </a:rPr>
              <a:t>In violation of U.S. international trade obligations (CRS)</a:t>
            </a:r>
            <a:endParaRPr lang="en-US" sz="2000" dirty="0">
              <a:latin typeface="Century Gothic" pitchFamily="34" charset="0"/>
            </a:endParaRPr>
          </a:p>
          <a:p>
            <a:pPr>
              <a:spcAft>
                <a:spcPts val="1200"/>
              </a:spcAft>
            </a:pPr>
            <a:endParaRPr lang="en-US" dirty="0" smtClean="0">
              <a:latin typeface="Century Gothic" pitchFamily="34" charset="0"/>
            </a:endParaRPr>
          </a:p>
          <a:p>
            <a:pPr>
              <a:spcAft>
                <a:spcPts val="1200"/>
              </a:spcAft>
            </a:pPr>
            <a:endParaRPr lang="en-US" dirty="0" smtClean="0">
              <a:latin typeface="Century Gothic" pitchFamily="34" charset="0"/>
            </a:endParaRPr>
          </a:p>
          <a:p>
            <a:pPr eaLnBrk="1" hangingPunct="1">
              <a:spcAft>
                <a:spcPts val="1200"/>
              </a:spcAft>
            </a:pPr>
            <a:endParaRPr lang="en-US" dirty="0" smtClean="0">
              <a:latin typeface="Century Gothic" pitchFamily="34" charset="0"/>
            </a:endParaRPr>
          </a:p>
        </p:txBody>
      </p:sp>
      <p:pic>
        <p:nvPicPr>
          <p:cNvPr id="68611" name="Picture 3" descr="assets-02s.png"/>
          <p:cNvPicPr>
            <a:picLocks noChangeAspect="1"/>
          </p:cNvPicPr>
          <p:nvPr/>
        </p:nvPicPr>
        <p:blipFill>
          <a:blip r:embed="rId3"/>
          <a:srcRect/>
          <a:stretch>
            <a:fillRect/>
          </a:stretch>
        </p:blipFill>
        <p:spPr bwMode="auto">
          <a:xfrm>
            <a:off x="3535135" y="1062448"/>
            <a:ext cx="1896156" cy="189736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22</a:t>
            </a:fld>
            <a:endParaRPr lang="en-US" dirty="0"/>
          </a:p>
        </p:txBody>
      </p:sp>
    </p:spTree>
    <p:extLst>
      <p:ext uri="{BB962C8B-B14F-4D97-AF65-F5344CB8AC3E}">
        <p14:creationId xmlns:p14="http://schemas.microsoft.com/office/powerpoint/2010/main" val="3084805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4400" dirty="0" smtClean="0">
                <a:solidFill>
                  <a:srgbClr val="FFFFFF"/>
                </a:solidFill>
                <a:latin typeface="Century Gothic" pitchFamily="34" charset="0"/>
              </a:rPr>
              <a:t>Role of Certification </a:t>
            </a:r>
            <a:br>
              <a:rPr lang="en-US" sz="4400" dirty="0" smtClean="0">
                <a:solidFill>
                  <a:srgbClr val="FFFFFF"/>
                </a:solidFill>
                <a:latin typeface="Century Gothic" pitchFamily="34" charset="0"/>
              </a:rPr>
            </a:br>
            <a:endParaRPr lang="en-US" sz="4400" dirty="0" smtClean="0">
              <a:solidFill>
                <a:srgbClr val="FFFFFF"/>
              </a:solidFill>
              <a:latin typeface="Century Gothic" pitchFamily="34" charset="0"/>
            </a:endParaRPr>
          </a:p>
        </p:txBody>
      </p:sp>
      <p:sp>
        <p:nvSpPr>
          <p:cNvPr id="15362" name="Subtitle 2"/>
          <p:cNvSpPr>
            <a:spLocks noGrp="1"/>
          </p:cNvSpPr>
          <p:nvPr>
            <p:ph type="subTitle" idx="1"/>
          </p:nvPr>
        </p:nvSpPr>
        <p:spPr/>
        <p:txBody>
          <a:bodyPr/>
          <a:lstStyle/>
          <a:p>
            <a:pPr eaLnBrk="1" hangingPunct="1"/>
            <a:endParaRPr lang="en-US" i="1" dirty="0" smtClean="0">
              <a:latin typeface="Century Gothic" pitchFamily="34" charset="0"/>
            </a:endParaRPr>
          </a:p>
        </p:txBody>
      </p:sp>
    </p:spTree>
    <p:extLst>
      <p:ext uri="{BB962C8B-B14F-4D97-AF65-F5344CB8AC3E}">
        <p14:creationId xmlns:p14="http://schemas.microsoft.com/office/powerpoint/2010/main" val="3486283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274320" y="365126"/>
            <a:ext cx="8241030" cy="374707"/>
          </a:xfrm>
        </p:spPr>
        <p:txBody>
          <a:bodyPr>
            <a:normAutofit fontScale="90000"/>
          </a:bodyPr>
          <a:lstStyle/>
          <a:p>
            <a:pPr eaLnBrk="1" hangingPunct="1"/>
            <a:r>
              <a:rPr lang="en-US" dirty="0" smtClean="0">
                <a:latin typeface="Helvetica" pitchFamily="34" charset="0"/>
                <a:cs typeface="Helvetica" pitchFamily="34" charset="0"/>
              </a:rPr>
              <a:t>Integral Part of Responsible Recycling</a:t>
            </a:r>
          </a:p>
        </p:txBody>
      </p:sp>
      <p:sp>
        <p:nvSpPr>
          <p:cNvPr id="70658" name="Content Placeholder 2"/>
          <p:cNvSpPr>
            <a:spLocks noGrp="1"/>
          </p:cNvSpPr>
          <p:nvPr>
            <p:ph idx="1"/>
          </p:nvPr>
        </p:nvSpPr>
        <p:spPr>
          <a:xfrm>
            <a:off x="457200" y="3571875"/>
            <a:ext cx="8229600" cy="2360613"/>
          </a:xfrm>
        </p:spPr>
        <p:txBody>
          <a:bodyPr/>
          <a:lstStyle/>
          <a:p>
            <a:pPr eaLnBrk="1" hangingPunct="1">
              <a:spcAft>
                <a:spcPts val="1200"/>
              </a:spcAft>
              <a:buFont typeface="Arial" charset="0"/>
              <a:buNone/>
            </a:pPr>
            <a:r>
              <a:rPr lang="en-US" b="1" dirty="0">
                <a:latin typeface="Century Gothic" pitchFamily="34" charset="0"/>
              </a:rPr>
              <a:t>I</a:t>
            </a:r>
            <a:r>
              <a:rPr lang="en-US" b="1" dirty="0" smtClean="0">
                <a:latin typeface="Century Gothic" pitchFamily="34" charset="0"/>
              </a:rPr>
              <a:t>ndependent certifications </a:t>
            </a:r>
          </a:p>
          <a:p>
            <a:pPr lvl="1" eaLnBrk="1" hangingPunct="1">
              <a:spcAft>
                <a:spcPts val="1200"/>
              </a:spcAft>
              <a:buFont typeface="Arial" charset="0"/>
              <a:buChar char="•"/>
            </a:pPr>
            <a:r>
              <a:rPr lang="en-US" dirty="0" smtClean="0">
                <a:latin typeface="Century Gothic" pitchFamily="34" charset="0"/>
              </a:rPr>
              <a:t>Competitive advantage</a:t>
            </a:r>
          </a:p>
          <a:p>
            <a:pPr lvl="1" eaLnBrk="1" hangingPunct="1">
              <a:spcAft>
                <a:spcPts val="1200"/>
              </a:spcAft>
              <a:buFont typeface="Arial" charset="0"/>
              <a:buChar char="•"/>
            </a:pPr>
            <a:r>
              <a:rPr lang="en-US" dirty="0" smtClean="0">
                <a:latin typeface="Century Gothic" pitchFamily="34" charset="0"/>
              </a:rPr>
              <a:t>Customer requirement</a:t>
            </a:r>
          </a:p>
          <a:p>
            <a:pPr lvl="1" eaLnBrk="1" hangingPunct="1">
              <a:spcAft>
                <a:spcPts val="1200"/>
              </a:spcAft>
              <a:buFont typeface="Arial" charset="0"/>
              <a:buChar char="•"/>
            </a:pPr>
            <a:r>
              <a:rPr lang="en-US" dirty="0" smtClean="0">
                <a:latin typeface="Century Gothic" pitchFamily="34" charset="0"/>
              </a:rPr>
              <a:t>Operational improvement</a:t>
            </a:r>
          </a:p>
          <a:p>
            <a:pPr eaLnBrk="1" hangingPunct="1">
              <a:spcAft>
                <a:spcPts val="1200"/>
              </a:spcAft>
            </a:pPr>
            <a:endParaRPr lang="en-US" dirty="0" smtClean="0">
              <a:latin typeface="Century Gothic" pitchFamily="34" charset="0"/>
            </a:endParaRPr>
          </a:p>
        </p:txBody>
      </p:sp>
      <p:pic>
        <p:nvPicPr>
          <p:cNvPr id="70659" name="Picture 3" descr="Icon-01.png"/>
          <p:cNvPicPr>
            <a:picLocks noChangeAspect="1"/>
          </p:cNvPicPr>
          <p:nvPr/>
        </p:nvPicPr>
        <p:blipFill>
          <a:blip r:embed="rId3"/>
          <a:srcRect/>
          <a:stretch>
            <a:fillRect/>
          </a:stretch>
        </p:blipFill>
        <p:spPr bwMode="auto">
          <a:xfrm>
            <a:off x="3541713" y="1196975"/>
            <a:ext cx="2143125" cy="2143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274320" y="365126"/>
            <a:ext cx="8241030" cy="374707"/>
          </a:xfrm>
        </p:spPr>
        <p:txBody>
          <a:bodyPr>
            <a:normAutofit fontScale="90000"/>
          </a:bodyPr>
          <a:lstStyle/>
          <a:p>
            <a:pPr eaLnBrk="1" hangingPunct="1"/>
            <a:r>
              <a:rPr lang="en-US" dirty="0" smtClean="0">
                <a:latin typeface="Helvetica" pitchFamily="34" charset="0"/>
                <a:cs typeface="Helvetica" pitchFamily="34" charset="0"/>
              </a:rPr>
              <a:t>Integral Part of Responsible Recycling</a:t>
            </a:r>
          </a:p>
        </p:txBody>
      </p:sp>
      <p:sp>
        <p:nvSpPr>
          <p:cNvPr id="70658" name="Content Placeholder 2"/>
          <p:cNvSpPr>
            <a:spLocks noGrp="1"/>
          </p:cNvSpPr>
          <p:nvPr>
            <p:ph idx="1"/>
          </p:nvPr>
        </p:nvSpPr>
        <p:spPr>
          <a:xfrm>
            <a:off x="457200" y="3571875"/>
            <a:ext cx="8229600" cy="2360613"/>
          </a:xfrm>
        </p:spPr>
        <p:txBody>
          <a:bodyPr>
            <a:normAutofit/>
          </a:bodyPr>
          <a:lstStyle/>
          <a:p>
            <a:pPr eaLnBrk="1" hangingPunct="1">
              <a:spcAft>
                <a:spcPts val="1200"/>
              </a:spcAft>
              <a:buFont typeface="Arial" charset="0"/>
              <a:buNone/>
            </a:pPr>
            <a:r>
              <a:rPr lang="en-US" b="1" dirty="0" smtClean="0">
                <a:latin typeface="Century Gothic" pitchFamily="34" charset="0"/>
              </a:rPr>
              <a:t>Multiple Certification Routes to Responsible Recycling</a:t>
            </a:r>
          </a:p>
          <a:p>
            <a:pPr lvl="1" eaLnBrk="1" hangingPunct="1">
              <a:spcAft>
                <a:spcPts val="1200"/>
              </a:spcAft>
              <a:buFont typeface="Arial" charset="0"/>
              <a:buChar char="•"/>
            </a:pPr>
            <a:r>
              <a:rPr lang="en-US" dirty="0" smtClean="0">
                <a:latin typeface="Century Gothic" pitchFamily="34" charset="0"/>
              </a:rPr>
              <a:t>ISO 9000, ISO 14001, OHSAS 18001</a:t>
            </a:r>
          </a:p>
          <a:p>
            <a:pPr lvl="1">
              <a:spcAft>
                <a:spcPts val="1200"/>
              </a:spcAft>
              <a:buFont typeface="Arial" charset="0"/>
              <a:buChar char="•"/>
            </a:pPr>
            <a:r>
              <a:rPr lang="en-US" dirty="0" smtClean="0">
                <a:latin typeface="Century Gothic" pitchFamily="34" charset="0"/>
              </a:rPr>
              <a:t>R2</a:t>
            </a:r>
            <a:r>
              <a:rPr lang="en-US" baseline="30000" dirty="0" smtClean="0">
                <a:latin typeface="Century Gothic" pitchFamily="34" charset="0"/>
              </a:rPr>
              <a:t>TM </a:t>
            </a:r>
            <a:r>
              <a:rPr lang="en-US" dirty="0" smtClean="0">
                <a:latin typeface="Century Gothic" pitchFamily="34" charset="0"/>
              </a:rPr>
              <a:t>and R2:2013</a:t>
            </a:r>
            <a:r>
              <a:rPr lang="en-US" baseline="30000" dirty="0" smtClean="0">
                <a:latin typeface="Century Gothic" pitchFamily="34" charset="0"/>
              </a:rPr>
              <a:t>TM</a:t>
            </a:r>
            <a:endParaRPr lang="en-US" dirty="0" smtClean="0">
              <a:latin typeface="Century Gothic" pitchFamily="34" charset="0"/>
            </a:endParaRPr>
          </a:p>
          <a:p>
            <a:pPr lvl="1" eaLnBrk="1" hangingPunct="1">
              <a:spcAft>
                <a:spcPts val="1200"/>
              </a:spcAft>
              <a:buFont typeface="Arial" charset="0"/>
              <a:buChar char="•"/>
            </a:pPr>
            <a:r>
              <a:rPr lang="en-US" dirty="0" smtClean="0">
                <a:latin typeface="Century Gothic" pitchFamily="34" charset="0"/>
              </a:rPr>
              <a:t>RIOS</a:t>
            </a:r>
            <a:r>
              <a:rPr lang="en-US" baseline="30000" dirty="0" smtClean="0">
                <a:latin typeface="Century Gothic" pitchFamily="34" charset="0"/>
              </a:rPr>
              <a:t>TM</a:t>
            </a:r>
            <a:endParaRPr lang="en-US" baseline="30000" dirty="0" smtClean="0">
              <a:latin typeface="Century Gothic" pitchFamily="34" charset="0"/>
            </a:endParaRPr>
          </a:p>
          <a:p>
            <a:pPr lvl="1" eaLnBrk="1" hangingPunct="1">
              <a:spcAft>
                <a:spcPts val="1200"/>
              </a:spcAft>
              <a:buFont typeface="Arial" charset="0"/>
              <a:buChar char="•"/>
            </a:pPr>
            <a:r>
              <a:rPr lang="en-US" dirty="0" smtClean="0">
                <a:latin typeface="Century Gothic" pitchFamily="34" charset="0"/>
              </a:rPr>
              <a:t>E-Stewards</a:t>
            </a:r>
          </a:p>
          <a:p>
            <a:pPr eaLnBrk="1" hangingPunct="1">
              <a:spcAft>
                <a:spcPts val="1200"/>
              </a:spcAft>
            </a:pPr>
            <a:endParaRPr lang="en-US" dirty="0" smtClean="0">
              <a:latin typeface="Century Gothic" pitchFamily="34" charset="0"/>
            </a:endParaRPr>
          </a:p>
        </p:txBody>
      </p:sp>
      <p:pic>
        <p:nvPicPr>
          <p:cNvPr id="70659" name="Picture 3" descr="Icon-01.png"/>
          <p:cNvPicPr>
            <a:picLocks noChangeAspect="1"/>
          </p:cNvPicPr>
          <p:nvPr/>
        </p:nvPicPr>
        <p:blipFill>
          <a:blip r:embed="rId3"/>
          <a:srcRect/>
          <a:stretch>
            <a:fillRect/>
          </a:stretch>
        </p:blipFill>
        <p:spPr bwMode="auto">
          <a:xfrm>
            <a:off x="3541713" y="1196975"/>
            <a:ext cx="2143125" cy="2143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25</a:t>
            </a:fld>
            <a:endParaRPr lang="en-US" dirty="0"/>
          </a:p>
        </p:txBody>
      </p:sp>
    </p:spTree>
    <p:extLst>
      <p:ext uri="{BB962C8B-B14F-4D97-AF65-F5344CB8AC3E}">
        <p14:creationId xmlns:p14="http://schemas.microsoft.com/office/powerpoint/2010/main" val="513777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5" descr="ISRIPowerpoint3-03.jpg"/>
          <p:cNvPicPr>
            <a:picLocks noChangeAspect="1"/>
          </p:cNvPicPr>
          <p:nvPr/>
        </p:nvPicPr>
        <p:blipFill>
          <a:blip r:embed="rId3"/>
          <a:srcRect/>
          <a:stretch>
            <a:fillRect/>
          </a:stretch>
        </p:blipFill>
        <p:spPr bwMode="auto">
          <a:xfrm>
            <a:off x="0" y="23813"/>
            <a:ext cx="9144000" cy="6858000"/>
          </a:xfrm>
          <a:prstGeom prst="rect">
            <a:avLst/>
          </a:prstGeom>
          <a:noFill/>
          <a:ln w="9525">
            <a:noFill/>
            <a:miter lim="800000"/>
            <a:headEnd/>
            <a:tailEnd/>
          </a:ln>
        </p:spPr>
      </p:pic>
      <p:sp>
        <p:nvSpPr>
          <p:cNvPr id="72706" name="Title 1"/>
          <p:cNvSpPr>
            <a:spLocks noGrp="1"/>
          </p:cNvSpPr>
          <p:nvPr>
            <p:ph type="title"/>
          </p:nvPr>
        </p:nvSpPr>
        <p:spPr>
          <a:xfrm>
            <a:off x="157942" y="-176918"/>
            <a:ext cx="8357408" cy="1325563"/>
          </a:xfrm>
        </p:spPr>
        <p:txBody>
          <a:bodyPr/>
          <a:lstStyle/>
          <a:p>
            <a:r>
              <a:rPr lang="en-US" dirty="0" smtClean="0">
                <a:latin typeface="Century Gothic" pitchFamily="34" charset="0"/>
              </a:rPr>
              <a:t>Recycling Industry Operating Standard</a:t>
            </a:r>
            <a:r>
              <a:rPr lang="en-US" dirty="0">
                <a:latin typeface="Century Gothic" pitchFamily="34" charset="0"/>
              </a:rPr>
              <a:t>™ </a:t>
            </a:r>
            <a:r>
              <a:rPr lang="en-US" dirty="0" smtClean="0">
                <a:latin typeface="Century Gothic" pitchFamily="34" charset="0"/>
              </a:rPr>
              <a:t>(RIOS ™)</a:t>
            </a:r>
          </a:p>
        </p:txBody>
      </p:sp>
      <p:sp>
        <p:nvSpPr>
          <p:cNvPr id="72707" name="Content Placeholder 2"/>
          <p:cNvSpPr>
            <a:spLocks noGrp="1"/>
          </p:cNvSpPr>
          <p:nvPr>
            <p:ph idx="1"/>
          </p:nvPr>
        </p:nvSpPr>
        <p:spPr>
          <a:xfrm>
            <a:off x="457200" y="1265237"/>
            <a:ext cx="8229600" cy="3759843"/>
          </a:xfrm>
        </p:spPr>
        <p:txBody>
          <a:bodyPr>
            <a:normAutofit fontScale="55000" lnSpcReduction="20000"/>
          </a:bodyPr>
          <a:lstStyle/>
          <a:p>
            <a:pPr algn="r" eaLnBrk="1" hangingPunct="1">
              <a:spcAft>
                <a:spcPts val="1800"/>
              </a:spcAft>
              <a:buFont typeface="Arial" charset="0"/>
              <a:buNone/>
            </a:pPr>
            <a:r>
              <a:rPr lang="en-US" sz="3600" dirty="0" smtClean="0">
                <a:latin typeface="Century Gothic" pitchFamily="34" charset="0"/>
              </a:rPr>
              <a:t>ANSI-ASQ National Accreditation Board (ANAB)  supported</a:t>
            </a:r>
          </a:p>
          <a:p>
            <a:pPr algn="ctr" eaLnBrk="1" hangingPunct="1">
              <a:spcAft>
                <a:spcPts val="1800"/>
              </a:spcAft>
              <a:buFont typeface="Arial" charset="0"/>
              <a:buNone/>
            </a:pPr>
            <a:r>
              <a:rPr lang="en-US" sz="2000" dirty="0" smtClean="0">
                <a:latin typeface="Century Gothic" pitchFamily="34" charset="0"/>
              </a:rPr>
              <a:t>                                          	              </a:t>
            </a:r>
            <a:r>
              <a:rPr lang="en-US" sz="2500" dirty="0" smtClean="0">
                <a:latin typeface="Century Gothic" pitchFamily="34" charset="0"/>
              </a:rPr>
              <a:t>QEH&amp;S management system  </a:t>
            </a:r>
          </a:p>
          <a:p>
            <a:pPr algn="ctr" eaLnBrk="1" hangingPunct="1">
              <a:spcAft>
                <a:spcPts val="1800"/>
              </a:spcAft>
              <a:buFont typeface="Arial" charset="0"/>
              <a:buNone/>
            </a:pPr>
            <a:r>
              <a:rPr lang="en-US" sz="2500" dirty="0" smtClean="0">
                <a:latin typeface="Century Gothic" pitchFamily="34" charset="0"/>
              </a:rPr>
              <a:t>                             	  Third-party certification </a:t>
            </a:r>
          </a:p>
          <a:p>
            <a:pPr algn="ctr" eaLnBrk="1" hangingPunct="1">
              <a:spcAft>
                <a:spcPts val="1800"/>
              </a:spcAft>
              <a:buFont typeface="Arial" charset="0"/>
              <a:buNone/>
            </a:pPr>
            <a:r>
              <a:rPr lang="en-US" sz="2500" dirty="0" smtClean="0">
                <a:latin typeface="Century Gothic" pitchFamily="34" charset="0"/>
              </a:rPr>
              <a:t>       	       Voluntary</a:t>
            </a:r>
          </a:p>
          <a:p>
            <a:pPr algn="ctr" eaLnBrk="1" hangingPunct="1">
              <a:spcAft>
                <a:spcPts val="1800"/>
              </a:spcAft>
              <a:buFont typeface="Arial" charset="0"/>
              <a:buNone/>
            </a:pPr>
            <a:endParaRPr lang="en-US" sz="2000" dirty="0" smtClean="0">
              <a:latin typeface="Century Gothic" pitchFamily="34" charset="0"/>
            </a:endParaRPr>
          </a:p>
          <a:p>
            <a:pPr algn="ctr" eaLnBrk="1" hangingPunct="1">
              <a:spcAft>
                <a:spcPts val="1800"/>
              </a:spcAft>
              <a:buFont typeface="Arial" charset="0"/>
              <a:buNone/>
            </a:pPr>
            <a:r>
              <a:rPr lang="en-US" sz="4000" dirty="0" smtClean="0">
                <a:solidFill>
                  <a:schemeClr val="accent1">
                    <a:lumMod val="50000"/>
                  </a:schemeClr>
                </a:solidFill>
                <a:latin typeface="Century Gothic" pitchFamily="34" charset="0"/>
              </a:rPr>
              <a:t>                                            Gaining broader acceptance</a:t>
            </a:r>
          </a:p>
          <a:p>
            <a:pPr eaLnBrk="1" hangingPunct="1">
              <a:spcAft>
                <a:spcPts val="1800"/>
              </a:spcAft>
              <a:buFont typeface="Arial" charset="0"/>
              <a:buNone/>
            </a:pPr>
            <a:r>
              <a:rPr lang="en-US" sz="2600" dirty="0" smtClean="0">
                <a:solidFill>
                  <a:schemeClr val="accent1">
                    <a:lumMod val="50000"/>
                  </a:schemeClr>
                </a:solidFill>
                <a:latin typeface="Century Gothic" pitchFamily="34" charset="0"/>
              </a:rPr>
              <a:t>							AQSIQ requirement </a:t>
            </a:r>
          </a:p>
          <a:p>
            <a:pPr eaLnBrk="1" hangingPunct="1">
              <a:spcAft>
                <a:spcPts val="1800"/>
              </a:spcAft>
              <a:buFont typeface="Arial" charset="0"/>
              <a:buNone/>
            </a:pPr>
            <a:r>
              <a:rPr lang="en-US" sz="2600" dirty="0" smtClean="0">
                <a:solidFill>
                  <a:schemeClr val="accent1">
                    <a:lumMod val="50000"/>
                  </a:schemeClr>
                </a:solidFill>
                <a:latin typeface="Century Gothic" pitchFamily="34" charset="0"/>
              </a:rPr>
              <a:t>							“Top Standard” by Green Grid/StEP Initiative</a:t>
            </a:r>
          </a:p>
        </p:txBody>
      </p:sp>
      <p:grpSp>
        <p:nvGrpSpPr>
          <p:cNvPr id="72708" name="Group 11"/>
          <p:cNvGrpSpPr>
            <a:grpSpLocks/>
          </p:cNvGrpSpPr>
          <p:nvPr/>
        </p:nvGrpSpPr>
        <p:grpSpPr bwMode="auto">
          <a:xfrm>
            <a:off x="273879" y="1586221"/>
            <a:ext cx="3942709" cy="3739978"/>
            <a:chOff x="283974" y="1563012"/>
            <a:chExt cx="4018708" cy="3736323"/>
          </a:xfrm>
        </p:grpSpPr>
        <p:grpSp>
          <p:nvGrpSpPr>
            <p:cNvPr id="72709" name="Group 10"/>
            <p:cNvGrpSpPr>
              <a:grpSpLocks/>
            </p:cNvGrpSpPr>
            <p:nvPr/>
          </p:nvGrpSpPr>
          <p:grpSpPr bwMode="auto">
            <a:xfrm>
              <a:off x="283974" y="1563012"/>
              <a:ext cx="3918439" cy="3736323"/>
              <a:chOff x="757590" y="1210316"/>
              <a:chExt cx="2732324" cy="2605334"/>
            </a:xfrm>
          </p:grpSpPr>
          <p:grpSp>
            <p:nvGrpSpPr>
              <p:cNvPr id="72713" name="Group 9"/>
              <p:cNvGrpSpPr>
                <a:grpSpLocks/>
              </p:cNvGrpSpPr>
              <p:nvPr/>
            </p:nvGrpSpPr>
            <p:grpSpPr bwMode="auto">
              <a:xfrm>
                <a:off x="757590" y="2267047"/>
                <a:ext cx="2732324" cy="1548603"/>
                <a:chOff x="757590" y="2267047"/>
                <a:chExt cx="2732324" cy="1548603"/>
              </a:xfrm>
            </p:grpSpPr>
            <p:sp>
              <p:nvSpPr>
                <p:cNvPr id="7" name="Oval 6"/>
                <p:cNvSpPr/>
                <p:nvPr/>
              </p:nvSpPr>
              <p:spPr>
                <a:xfrm>
                  <a:off x="757590" y="2266622"/>
                  <a:ext cx="1548928" cy="1549028"/>
                </a:xfrm>
                <a:prstGeom prst="ellipse">
                  <a:avLst/>
                </a:prstGeom>
                <a:solidFill>
                  <a:srgbClr val="4E7AA7">
                    <a:alpha val="79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1941152" y="2266622"/>
                  <a:ext cx="1548927" cy="1549028"/>
                </a:xfrm>
                <a:prstGeom prst="ellipse">
                  <a:avLst/>
                </a:prstGeom>
                <a:solidFill>
                  <a:srgbClr val="4E7AA7">
                    <a:alpha val="79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9" name="Oval 8"/>
              <p:cNvSpPr/>
              <p:nvPr/>
            </p:nvSpPr>
            <p:spPr>
              <a:xfrm>
                <a:off x="1349925" y="1210316"/>
                <a:ext cx="1547820" cy="1549028"/>
              </a:xfrm>
              <a:prstGeom prst="ellipse">
                <a:avLst/>
              </a:prstGeom>
              <a:solidFill>
                <a:srgbClr val="4E7AA7">
                  <a:alpha val="79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2710" name="Rectangle 3"/>
            <p:cNvSpPr>
              <a:spLocks noChangeArrowheads="1"/>
            </p:cNvSpPr>
            <p:nvPr/>
          </p:nvSpPr>
          <p:spPr bwMode="auto">
            <a:xfrm>
              <a:off x="1626590" y="2415296"/>
              <a:ext cx="1256816" cy="369332"/>
            </a:xfrm>
            <a:prstGeom prst="rect">
              <a:avLst/>
            </a:prstGeom>
            <a:noFill/>
            <a:ln w="9525">
              <a:noFill/>
              <a:miter lim="800000"/>
              <a:headEnd/>
              <a:tailEnd/>
            </a:ln>
          </p:spPr>
          <p:txBody>
            <a:bodyPr>
              <a:spAutoFit/>
            </a:bodyPr>
            <a:lstStyle/>
            <a:p>
              <a:pPr algn="ctr"/>
              <a:r>
                <a:rPr lang="en-US" dirty="0">
                  <a:solidFill>
                    <a:srgbClr val="FFFFFF"/>
                  </a:solidFill>
                  <a:latin typeface="Century Gothic" pitchFamily="34" charset="0"/>
                </a:rPr>
                <a:t>ISO 9001 </a:t>
              </a:r>
              <a:endParaRPr lang="en-US" dirty="0">
                <a:solidFill>
                  <a:srgbClr val="FFFFFF"/>
                </a:solidFill>
                <a:latin typeface="Helvetica" pitchFamily="34" charset="0"/>
              </a:endParaRPr>
            </a:p>
          </p:txBody>
        </p:sp>
        <p:sp>
          <p:nvSpPr>
            <p:cNvPr id="72711" name="Rectangle 4"/>
            <p:cNvSpPr>
              <a:spLocks noChangeArrowheads="1"/>
            </p:cNvSpPr>
            <p:nvPr/>
          </p:nvSpPr>
          <p:spPr bwMode="auto">
            <a:xfrm>
              <a:off x="534186" y="4017725"/>
              <a:ext cx="1399345" cy="369332"/>
            </a:xfrm>
            <a:prstGeom prst="rect">
              <a:avLst/>
            </a:prstGeom>
            <a:noFill/>
            <a:ln w="9525">
              <a:noFill/>
              <a:miter lim="800000"/>
              <a:headEnd/>
              <a:tailEnd/>
            </a:ln>
          </p:spPr>
          <p:txBody>
            <a:bodyPr>
              <a:spAutoFit/>
            </a:bodyPr>
            <a:lstStyle/>
            <a:p>
              <a:pPr algn="ctr"/>
              <a:r>
                <a:rPr lang="en-US" dirty="0">
                  <a:solidFill>
                    <a:srgbClr val="FFFFFF"/>
                  </a:solidFill>
                  <a:latin typeface="Century Gothic" pitchFamily="34" charset="0"/>
                </a:rPr>
                <a:t>ISO 14001 </a:t>
              </a:r>
              <a:endParaRPr lang="en-US" dirty="0">
                <a:solidFill>
                  <a:srgbClr val="FFFFFF"/>
                </a:solidFill>
                <a:latin typeface="Helvetica" pitchFamily="34" charset="0"/>
              </a:endParaRPr>
            </a:p>
          </p:txBody>
        </p:sp>
        <p:sp>
          <p:nvSpPr>
            <p:cNvPr id="72712" name="Rectangle 5"/>
            <p:cNvSpPr>
              <a:spLocks noChangeArrowheads="1"/>
            </p:cNvSpPr>
            <p:nvPr/>
          </p:nvSpPr>
          <p:spPr bwMode="auto">
            <a:xfrm>
              <a:off x="2299562" y="4017725"/>
              <a:ext cx="2003120" cy="369332"/>
            </a:xfrm>
            <a:prstGeom prst="rect">
              <a:avLst/>
            </a:prstGeom>
            <a:noFill/>
            <a:ln w="9525">
              <a:noFill/>
              <a:miter lim="800000"/>
              <a:headEnd/>
              <a:tailEnd/>
            </a:ln>
          </p:spPr>
          <p:txBody>
            <a:bodyPr>
              <a:spAutoFit/>
            </a:bodyPr>
            <a:lstStyle/>
            <a:p>
              <a:pPr algn="ctr"/>
              <a:r>
                <a:rPr lang="en-US" dirty="0" smtClean="0">
                  <a:solidFill>
                    <a:srgbClr val="FFFFFF"/>
                  </a:solidFill>
                  <a:latin typeface="Century Gothic" pitchFamily="34" charset="0"/>
                </a:rPr>
                <a:t>OHSAS </a:t>
              </a:r>
              <a:r>
                <a:rPr lang="en-US" dirty="0">
                  <a:solidFill>
                    <a:srgbClr val="FFFFFF"/>
                  </a:solidFill>
                  <a:latin typeface="Century Gothic" pitchFamily="34" charset="0"/>
                </a:rPr>
                <a:t>18001</a:t>
              </a:r>
              <a:endParaRPr lang="en-US" dirty="0">
                <a:solidFill>
                  <a:srgbClr val="FFFFFF"/>
                </a:solidFill>
                <a:latin typeface="Helvetica" pitchFamily="34" charset="0"/>
              </a:endParaRPr>
            </a:p>
          </p:txBody>
        </p:sp>
      </p:gr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0" descr="ISRIPowerpoint2-04.jpg"/>
          <p:cNvPicPr>
            <a:picLocks noChangeAspect="1"/>
          </p:cNvPicPr>
          <p:nvPr/>
        </p:nvPicPr>
        <p:blipFill>
          <a:blip r:embed="rId3"/>
          <a:srcRect/>
          <a:stretch>
            <a:fillRect/>
          </a:stretch>
        </p:blipFill>
        <p:spPr bwMode="auto">
          <a:xfrm>
            <a:off x="0" y="-10160"/>
            <a:ext cx="9144000" cy="6858000"/>
          </a:xfrm>
          <a:prstGeom prst="rect">
            <a:avLst/>
          </a:prstGeom>
          <a:noFill/>
          <a:ln w="9525">
            <a:noFill/>
            <a:miter lim="800000"/>
            <a:headEnd/>
            <a:tailEnd/>
          </a:ln>
        </p:spPr>
      </p:pic>
      <p:sp>
        <p:nvSpPr>
          <p:cNvPr id="80898" name="Title 1"/>
          <p:cNvSpPr>
            <a:spLocks noGrp="1"/>
          </p:cNvSpPr>
          <p:nvPr>
            <p:ph type="title"/>
          </p:nvPr>
        </p:nvSpPr>
        <p:spPr>
          <a:xfrm>
            <a:off x="108065" y="-349134"/>
            <a:ext cx="8407285" cy="2039824"/>
          </a:xfrm>
        </p:spPr>
        <p:txBody>
          <a:bodyPr/>
          <a:lstStyle/>
          <a:p>
            <a:pPr eaLnBrk="1" hangingPunct="1"/>
            <a:r>
              <a:rPr lang="en-US" dirty="0" smtClean="0">
                <a:latin typeface="Century Gothic" pitchFamily="34" charset="0"/>
              </a:rPr>
              <a:t>R2/RIOS™</a:t>
            </a:r>
          </a:p>
        </p:txBody>
      </p:sp>
      <p:sp>
        <p:nvSpPr>
          <p:cNvPr id="4" name="Title 1"/>
          <p:cNvSpPr txBox="1">
            <a:spLocks/>
          </p:cNvSpPr>
          <p:nvPr/>
        </p:nvSpPr>
        <p:spPr bwMode="auto">
          <a:xfrm>
            <a:off x="-879041" y="1837450"/>
            <a:ext cx="8229600" cy="1143000"/>
          </a:xfrm>
          <a:prstGeom prst="rect">
            <a:avLst/>
          </a:prstGeom>
          <a:noFill/>
          <a:ln w="9525">
            <a:noFill/>
            <a:miter lim="800000"/>
            <a:headEnd/>
            <a:tailEnd/>
          </a:ln>
        </p:spPr>
        <p:txBody>
          <a:bodyPr anchor="ctr"/>
          <a:lstStyle/>
          <a:p>
            <a:pPr algn="ctr" defTabSz="914400">
              <a:defRPr/>
            </a:pPr>
            <a:endParaRPr lang="en-US" sz="4400" dirty="0">
              <a:latin typeface="+mj-lt"/>
              <a:ea typeface="+mj-ea"/>
              <a:cs typeface="+mj-cs"/>
            </a:endParaRPr>
          </a:p>
        </p:txBody>
      </p:sp>
      <p:sp>
        <p:nvSpPr>
          <p:cNvPr id="80902" name="Rectangle 9"/>
          <p:cNvSpPr>
            <a:spLocks noChangeArrowheads="1"/>
          </p:cNvSpPr>
          <p:nvPr/>
        </p:nvSpPr>
        <p:spPr bwMode="auto">
          <a:xfrm>
            <a:off x="832058" y="2792483"/>
            <a:ext cx="5822742" cy="1292662"/>
          </a:xfrm>
          <a:prstGeom prst="rect">
            <a:avLst/>
          </a:prstGeom>
          <a:noFill/>
          <a:ln w="9525">
            <a:noFill/>
            <a:miter lim="800000"/>
            <a:headEnd/>
            <a:tailEnd/>
          </a:ln>
        </p:spPr>
        <p:txBody>
          <a:bodyPr wrap="square">
            <a:spAutoFit/>
          </a:bodyPr>
          <a:lstStyle/>
          <a:p>
            <a:r>
              <a:rPr lang="en-US" sz="6000" b="1" dirty="0" smtClean="0">
                <a:solidFill>
                  <a:srgbClr val="4E7AA7"/>
                </a:solidFill>
                <a:latin typeface="Century Gothic" pitchFamily="34" charset="0"/>
              </a:rPr>
              <a:t>86</a:t>
            </a:r>
          </a:p>
          <a:p>
            <a:r>
              <a:rPr lang="en-US" dirty="0" smtClean="0">
                <a:latin typeface="Century Gothic" pitchFamily="34" charset="0"/>
              </a:rPr>
              <a:t>RIOS</a:t>
            </a:r>
            <a:r>
              <a:rPr lang="en-US" dirty="0">
                <a:latin typeface="Century Gothic" pitchFamily="34" charset="0"/>
              </a:rPr>
              <a:t>™ </a:t>
            </a:r>
            <a:r>
              <a:rPr lang="en-US" dirty="0" smtClean="0">
                <a:latin typeface="Century Gothic" pitchFamily="34" charset="0"/>
              </a:rPr>
              <a:t> and R2/RIOS</a:t>
            </a:r>
            <a:r>
              <a:rPr lang="en-US" dirty="0">
                <a:latin typeface="Century Gothic" pitchFamily="34" charset="0"/>
              </a:rPr>
              <a:t>™ facilities</a:t>
            </a:r>
          </a:p>
        </p:txBody>
      </p:sp>
      <p:sp>
        <p:nvSpPr>
          <p:cNvPr id="80903" name="Rectangle 11"/>
          <p:cNvSpPr>
            <a:spLocks noChangeArrowheads="1"/>
          </p:cNvSpPr>
          <p:nvPr/>
        </p:nvSpPr>
        <p:spPr bwMode="auto">
          <a:xfrm>
            <a:off x="782638" y="3998913"/>
            <a:ext cx="4572000" cy="1555750"/>
          </a:xfrm>
          <a:prstGeom prst="rect">
            <a:avLst/>
          </a:prstGeom>
          <a:noFill/>
          <a:ln w="9525">
            <a:noFill/>
            <a:miter lim="800000"/>
            <a:headEnd/>
            <a:tailEnd/>
          </a:ln>
        </p:spPr>
        <p:txBody>
          <a:bodyPr>
            <a:spAutoFit/>
          </a:bodyPr>
          <a:lstStyle/>
          <a:p>
            <a:pPr algn="ctr">
              <a:buFont typeface="Arial" charset="0"/>
              <a:buNone/>
            </a:pPr>
            <a:endParaRPr lang="en-US" dirty="0" smtClean="0">
              <a:latin typeface="Century Gothic" pitchFamily="34" charset="0"/>
            </a:endParaRPr>
          </a:p>
          <a:p>
            <a:r>
              <a:rPr lang="en-US" sz="6000" b="1" dirty="0" smtClean="0">
                <a:solidFill>
                  <a:srgbClr val="4E7AA7"/>
                </a:solidFill>
                <a:latin typeface="Century Gothic" pitchFamily="34" charset="0"/>
              </a:rPr>
              <a:t>110+</a:t>
            </a:r>
            <a:endParaRPr lang="en-US" sz="6000" b="1" dirty="0">
              <a:solidFill>
                <a:srgbClr val="4E7AA7"/>
              </a:solidFill>
              <a:latin typeface="Century Gothic" pitchFamily="34" charset="0"/>
            </a:endParaRPr>
          </a:p>
          <a:p>
            <a:r>
              <a:rPr lang="en-US" dirty="0">
                <a:latin typeface="Century Gothic" pitchFamily="34" charset="0"/>
              </a:rPr>
              <a:t>Facilities in certification process</a:t>
            </a:r>
          </a:p>
        </p:txBody>
      </p:sp>
      <p:sp>
        <p:nvSpPr>
          <p:cNvPr id="80904" name="Rectangle 12"/>
          <p:cNvSpPr>
            <a:spLocks noChangeArrowheads="1"/>
          </p:cNvSpPr>
          <p:nvPr/>
        </p:nvSpPr>
        <p:spPr bwMode="auto">
          <a:xfrm>
            <a:off x="3095729" y="1345787"/>
            <a:ext cx="647700" cy="1016000"/>
          </a:xfrm>
          <a:prstGeom prst="rect">
            <a:avLst/>
          </a:prstGeom>
          <a:noFill/>
          <a:ln w="9525">
            <a:noFill/>
            <a:miter lim="800000"/>
            <a:headEnd/>
            <a:tailEnd/>
          </a:ln>
        </p:spPr>
        <p:txBody>
          <a:bodyPr wrap="none">
            <a:spAutoFit/>
          </a:bodyPr>
          <a:lstStyle/>
          <a:p>
            <a:r>
              <a:rPr lang="en-US" sz="5800" b="1" dirty="0">
                <a:solidFill>
                  <a:srgbClr val="4E7AA7"/>
                </a:solidFill>
                <a:latin typeface="Century Gothic" pitchFamily="34" charset="0"/>
              </a:rPr>
              <a:t>+</a:t>
            </a:r>
            <a:endParaRPr lang="en-US" sz="5800" dirty="0">
              <a:latin typeface="Helvetica" pitchFamily="34" charset="0"/>
            </a:endParaRPr>
          </a:p>
        </p:txBody>
      </p:sp>
      <p:pic>
        <p:nvPicPr>
          <p:cNvPr id="2" name="Picture 1"/>
          <p:cNvPicPr>
            <a:picLocks noChangeAspect="1"/>
          </p:cNvPicPr>
          <p:nvPr/>
        </p:nvPicPr>
        <p:blipFill>
          <a:blip r:embed="rId4"/>
          <a:stretch>
            <a:fillRect/>
          </a:stretch>
        </p:blipFill>
        <p:spPr>
          <a:xfrm>
            <a:off x="3681841" y="1138605"/>
            <a:ext cx="3734215" cy="1684778"/>
          </a:xfrm>
          <a:prstGeom prst="rect">
            <a:avLst/>
          </a:prstGeom>
        </p:spPr>
      </p:pic>
      <p:pic>
        <p:nvPicPr>
          <p:cNvPr id="10" name="Picture 9" descr="rios.png"/>
          <p:cNvPicPr>
            <a:picLocks noChangeAspect="1"/>
          </p:cNvPicPr>
          <p:nvPr/>
        </p:nvPicPr>
        <p:blipFill>
          <a:blip r:embed="rId5"/>
          <a:stretch>
            <a:fillRect/>
          </a:stretch>
        </p:blipFill>
        <p:spPr>
          <a:xfrm>
            <a:off x="832058" y="1458596"/>
            <a:ext cx="1962150" cy="984250"/>
          </a:xfrm>
          <a:prstGeom prst="rect">
            <a:avLst/>
          </a:prstGeom>
        </p:spPr>
      </p:pic>
      <p:sp>
        <p:nvSpPr>
          <p:cNvPr id="3" name="Slide Number Placeholder 2"/>
          <p:cNvSpPr>
            <a:spLocks noGrp="1"/>
          </p:cNvSpPr>
          <p:nvPr>
            <p:ph type="sldNum" sz="quarter" idx="12"/>
          </p:nvPr>
        </p:nvSpPr>
        <p:spPr/>
        <p:txBody>
          <a:bodyPr/>
          <a:lstStyle/>
          <a:p>
            <a:pPr>
              <a:defRPr/>
            </a:pPr>
            <a:fld id="{1AFDC135-2D44-43F4-8EF6-51E1DDE388EB}"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ISRIPowerpoint2-0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2946" name="Title 1"/>
          <p:cNvSpPr>
            <a:spLocks noGrp="1"/>
          </p:cNvSpPr>
          <p:nvPr>
            <p:ph type="title"/>
          </p:nvPr>
        </p:nvSpPr>
        <p:spPr>
          <a:xfrm>
            <a:off x="274320" y="365126"/>
            <a:ext cx="8241030" cy="374707"/>
          </a:xfrm>
        </p:spPr>
        <p:txBody>
          <a:bodyPr>
            <a:normAutofit fontScale="90000"/>
          </a:bodyPr>
          <a:lstStyle/>
          <a:p>
            <a:pPr eaLnBrk="1" hangingPunct="1"/>
            <a:r>
              <a:rPr lang="en-US" dirty="0" smtClean="0">
                <a:latin typeface="Century Gothic" pitchFamily="34" charset="0"/>
              </a:rPr>
              <a:t>R2:2013</a:t>
            </a:r>
          </a:p>
        </p:txBody>
      </p:sp>
      <p:sp>
        <p:nvSpPr>
          <p:cNvPr id="82947" name="Content Placeholder 2"/>
          <p:cNvSpPr>
            <a:spLocks noGrp="1"/>
          </p:cNvSpPr>
          <p:nvPr>
            <p:ph idx="1"/>
          </p:nvPr>
        </p:nvSpPr>
        <p:spPr/>
        <p:txBody>
          <a:bodyPr/>
          <a:lstStyle/>
          <a:p>
            <a:pPr marL="0" indent="0" eaLnBrk="1" hangingPunct="1">
              <a:buNone/>
            </a:pPr>
            <a:r>
              <a:rPr lang="en-US" b="1" dirty="0" smtClean="0">
                <a:latin typeface="Century Gothic" pitchFamily="34" charset="0"/>
              </a:rPr>
              <a:t>Effective July 1, 2013</a:t>
            </a:r>
          </a:p>
          <a:p>
            <a:pPr marL="0" indent="0" eaLnBrk="1" hangingPunct="1">
              <a:buNone/>
            </a:pPr>
            <a:endParaRPr lang="en-US" dirty="0" smtClean="0">
              <a:latin typeface="Century Gothic" pitchFamily="34" charset="0"/>
            </a:endParaRPr>
          </a:p>
          <a:p>
            <a:pPr marL="0" indent="0" eaLnBrk="1" hangingPunct="1">
              <a:buNone/>
            </a:pPr>
            <a:r>
              <a:rPr lang="en-US" b="1" dirty="0" smtClean="0">
                <a:latin typeface="Century Gothic" pitchFamily="34" charset="0"/>
              </a:rPr>
              <a:t>Stringent, accountable standard</a:t>
            </a:r>
          </a:p>
          <a:p>
            <a:pPr lvl="1"/>
            <a:r>
              <a:rPr lang="en-US" dirty="0" smtClean="0">
                <a:latin typeface="Century Gothic" pitchFamily="34" charset="0"/>
              </a:rPr>
              <a:t>EHSMS requirement (ISO14001</a:t>
            </a:r>
            <a:r>
              <a:rPr lang="en-US" u="sng" dirty="0" smtClean="0">
                <a:latin typeface="Century Gothic" pitchFamily="34" charset="0"/>
              </a:rPr>
              <a:t>and </a:t>
            </a:r>
            <a:r>
              <a:rPr lang="en-US" dirty="0" smtClean="0">
                <a:latin typeface="Century Gothic" pitchFamily="34" charset="0"/>
              </a:rPr>
              <a:t>OHSAS18001 or </a:t>
            </a:r>
            <a:r>
              <a:rPr lang="en-US" dirty="0" smtClean="0">
                <a:latin typeface="Century Gothic" pitchFamily="34" charset="0"/>
              </a:rPr>
              <a:t>RIOS</a:t>
            </a:r>
            <a:r>
              <a:rPr lang="en-US" baseline="30000" dirty="0" smtClean="0">
                <a:latin typeface="Century Gothic" pitchFamily="34" charset="0"/>
              </a:rPr>
              <a:t>TM</a:t>
            </a:r>
            <a:r>
              <a:rPr lang="en-US" dirty="0" smtClean="0">
                <a:latin typeface="Century Gothic" pitchFamily="34" charset="0"/>
              </a:rPr>
              <a:t>)</a:t>
            </a:r>
            <a:endParaRPr lang="en-US" dirty="0" smtClean="0">
              <a:latin typeface="Century Gothic" pitchFamily="34" charset="0"/>
            </a:endParaRPr>
          </a:p>
          <a:p>
            <a:pPr lvl="1"/>
            <a:r>
              <a:rPr lang="en-US" dirty="0" smtClean="0">
                <a:latin typeface="Century Gothic" pitchFamily="34" charset="0"/>
              </a:rPr>
              <a:t>Explicit compliance with laws of all exporting, importing, and in-transit countries</a:t>
            </a:r>
          </a:p>
          <a:p>
            <a:pPr lvl="1"/>
            <a:r>
              <a:rPr lang="en-US" dirty="0" smtClean="0">
                <a:latin typeface="Century Gothic" pitchFamily="34" charset="0"/>
              </a:rPr>
              <a:t>Extensive downstream due diligence through each downstream vendor until it is sold for reuse or as a commodity</a:t>
            </a:r>
          </a:p>
          <a:p>
            <a:pPr lvl="1"/>
            <a:r>
              <a:rPr lang="en-US" dirty="0" smtClean="0">
                <a:latin typeface="Century Gothic" pitchFamily="34" charset="0"/>
              </a:rPr>
              <a:t>Data security and destruction</a:t>
            </a:r>
          </a:p>
          <a:p>
            <a:pPr marL="457200" lvl="1" indent="0">
              <a:buNone/>
            </a:pPr>
            <a:endParaRPr lang="en-US" dirty="0" smtClean="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descr="ISRIPowerpoint2-0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2" name="Title 1"/>
          <p:cNvSpPr>
            <a:spLocks noGrp="1"/>
          </p:cNvSpPr>
          <p:nvPr>
            <p:ph type="title" idx="4294967295"/>
          </p:nvPr>
        </p:nvSpPr>
        <p:spPr>
          <a:xfrm>
            <a:off x="84953" y="-124619"/>
            <a:ext cx="7886700" cy="1325563"/>
          </a:xfrm>
        </p:spPr>
        <p:txBody>
          <a:bodyPr/>
          <a:lstStyle/>
          <a:p>
            <a:pPr eaLnBrk="1" hangingPunct="1"/>
            <a:r>
              <a:rPr lang="en-US" dirty="0" smtClean="0">
                <a:latin typeface="Century Gothic" pitchFamily="34" charset="0"/>
              </a:rPr>
              <a:t>R2:2013</a:t>
            </a:r>
          </a:p>
        </p:txBody>
      </p:sp>
      <p:sp>
        <p:nvSpPr>
          <p:cNvPr id="87043" name="Content Placeholder 2"/>
          <p:cNvSpPr>
            <a:spLocks noGrp="1"/>
          </p:cNvSpPr>
          <p:nvPr>
            <p:ph idx="4294967295"/>
          </p:nvPr>
        </p:nvSpPr>
        <p:spPr>
          <a:xfrm>
            <a:off x="263611" y="1270000"/>
            <a:ext cx="6096000" cy="4856163"/>
          </a:xfrm>
        </p:spPr>
        <p:txBody>
          <a:bodyPr/>
          <a:lstStyle/>
          <a:p>
            <a:r>
              <a:rPr lang="en-US" dirty="0">
                <a:latin typeface="Century Gothic" pitchFamily="34" charset="0"/>
              </a:rPr>
              <a:t>Multi-Stakeholder Review &amp; </a:t>
            </a:r>
            <a:r>
              <a:rPr lang="en-US" dirty="0" smtClean="0">
                <a:latin typeface="Century Gothic" pitchFamily="34" charset="0"/>
              </a:rPr>
              <a:t>Approval</a:t>
            </a:r>
            <a:endParaRPr lang="en-US" dirty="0">
              <a:latin typeface="Century Gothic" pitchFamily="34" charset="0"/>
            </a:endParaRPr>
          </a:p>
          <a:p>
            <a:pPr lvl="1"/>
            <a:r>
              <a:rPr lang="en-US" dirty="0">
                <a:latin typeface="Century Gothic" pitchFamily="34" charset="0"/>
              </a:rPr>
              <a:t>Best Buy, Dell, Microsoft, etc</a:t>
            </a:r>
            <a:r>
              <a:rPr lang="en-US" dirty="0" smtClean="0">
                <a:latin typeface="Century Gothic" pitchFamily="34" charset="0"/>
              </a:rPr>
              <a:t>.</a:t>
            </a:r>
          </a:p>
          <a:p>
            <a:pPr lvl="1"/>
            <a:r>
              <a:rPr lang="en-US" dirty="0" smtClean="0">
                <a:latin typeface="Century Gothic" pitchFamily="34" charset="0"/>
              </a:rPr>
              <a:t>Overseen by independent body: R2Solutions.org</a:t>
            </a:r>
          </a:p>
          <a:p>
            <a:pPr eaLnBrk="1" hangingPunct="1">
              <a:spcAft>
                <a:spcPts val="600"/>
              </a:spcAft>
            </a:pPr>
            <a:endParaRPr lang="en-US" dirty="0" smtClean="0">
              <a:latin typeface="Century Gothic" pitchFamily="34" charset="0"/>
            </a:endParaRPr>
          </a:p>
          <a:p>
            <a:pPr eaLnBrk="1" hangingPunct="1">
              <a:spcAft>
                <a:spcPts val="600"/>
              </a:spcAft>
            </a:pPr>
            <a:r>
              <a:rPr lang="en-US" dirty="0" smtClean="0">
                <a:latin typeface="Century Gothic" pitchFamily="34" charset="0"/>
              </a:rPr>
              <a:t>400 E-Recyclers Currently Certified to R2</a:t>
            </a:r>
          </a:p>
          <a:p>
            <a:pPr lvl="1">
              <a:spcAft>
                <a:spcPts val="600"/>
              </a:spcAft>
            </a:pPr>
            <a:r>
              <a:rPr lang="en-US" dirty="0" smtClean="0">
                <a:latin typeface="Century Gothic" pitchFamily="34" charset="0"/>
              </a:rPr>
              <a:t>18-month Transition Period</a:t>
            </a:r>
          </a:p>
          <a:p>
            <a:pPr marL="342900" lvl="1" indent="0">
              <a:spcAft>
                <a:spcPts val="600"/>
              </a:spcAft>
              <a:buNone/>
            </a:pPr>
            <a:endParaRPr lang="en-US" dirty="0" smtClean="0">
              <a:latin typeface="Century Gothic" pitchFamily="34" charset="0"/>
            </a:endParaRPr>
          </a:p>
          <a:p>
            <a:pPr>
              <a:spcAft>
                <a:spcPts val="600"/>
              </a:spcAft>
            </a:pPr>
            <a:r>
              <a:rPr lang="en-US" dirty="0" smtClean="0">
                <a:latin typeface="Century Gothic" pitchFamily="34" charset="0"/>
              </a:rPr>
              <a:t>Global </a:t>
            </a:r>
            <a:r>
              <a:rPr lang="en-US" dirty="0">
                <a:latin typeface="Century Gothic" pitchFamily="34" charset="0"/>
              </a:rPr>
              <a:t>in its </a:t>
            </a:r>
            <a:r>
              <a:rPr lang="en-US" dirty="0" smtClean="0">
                <a:latin typeface="Century Gothic" pitchFamily="34" charset="0"/>
              </a:rPr>
              <a:t>reach</a:t>
            </a:r>
          </a:p>
          <a:p>
            <a:pPr lvl="1">
              <a:spcAft>
                <a:spcPts val="600"/>
              </a:spcAft>
            </a:pPr>
            <a:r>
              <a:rPr lang="en-US" dirty="0" smtClean="0">
                <a:latin typeface="Century Gothic" pitchFamily="34" charset="0"/>
              </a:rPr>
              <a:t>facilities </a:t>
            </a:r>
            <a:r>
              <a:rPr lang="en-US" dirty="0">
                <a:latin typeface="Century Gothic" pitchFamily="34" charset="0"/>
              </a:rPr>
              <a:t>certified in Australia, China, Costa Rica, </a:t>
            </a:r>
            <a:r>
              <a:rPr lang="en-US" dirty="0" smtClean="0">
                <a:latin typeface="Century Gothic" pitchFamily="34" charset="0"/>
              </a:rPr>
              <a:t>Canada</a:t>
            </a:r>
            <a:r>
              <a:rPr lang="en-US" dirty="0">
                <a:latin typeface="Century Gothic" pitchFamily="34" charset="0"/>
              </a:rPr>
              <a:t>, England, Germany, Hong Kong, India, Ireland, Malaysia, Mexico, New Zealand, Singapore, and South Africa</a:t>
            </a:r>
          </a:p>
          <a:p>
            <a:pPr lvl="1">
              <a:spcAft>
                <a:spcPts val="600"/>
              </a:spcAft>
            </a:pPr>
            <a:endParaRPr lang="en-US" dirty="0" smtClean="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D36BE0D7-94A6-4BF6-974E-F8AED3EDB6F1}"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4400" dirty="0" smtClean="0">
                <a:solidFill>
                  <a:srgbClr val="FFFFFF"/>
                </a:solidFill>
                <a:latin typeface="Century Gothic" pitchFamily="34" charset="0"/>
              </a:rPr>
              <a:t>Institute of Scrap Recycling industries, Inc. </a:t>
            </a:r>
            <a:br>
              <a:rPr lang="en-US" sz="4400" dirty="0" smtClean="0">
                <a:solidFill>
                  <a:srgbClr val="FFFFFF"/>
                </a:solidFill>
                <a:latin typeface="Century Gothic" pitchFamily="34" charset="0"/>
              </a:rPr>
            </a:br>
            <a:endParaRPr lang="en-US" sz="4400" dirty="0" smtClean="0">
              <a:solidFill>
                <a:srgbClr val="FFFFFF"/>
              </a:solidFill>
              <a:latin typeface="Century Gothic" pitchFamily="34" charset="0"/>
            </a:endParaRPr>
          </a:p>
        </p:txBody>
      </p:sp>
      <p:sp>
        <p:nvSpPr>
          <p:cNvPr id="15362" name="Subtitle 2"/>
          <p:cNvSpPr>
            <a:spLocks noGrp="1"/>
          </p:cNvSpPr>
          <p:nvPr>
            <p:ph type="subTitle" idx="1"/>
          </p:nvPr>
        </p:nvSpPr>
        <p:spPr/>
        <p:txBody>
          <a:bodyPr/>
          <a:lstStyle/>
          <a:p>
            <a:pPr eaLnBrk="1" hangingPunct="1"/>
            <a:endParaRPr lang="en-US" i="1" dirty="0" smtClean="0">
              <a:latin typeface="Century Gothic" pitchFamily="34" charset="0"/>
            </a:endParaRPr>
          </a:p>
        </p:txBody>
      </p:sp>
    </p:spTree>
    <p:extLst>
      <p:ext uri="{BB962C8B-B14F-4D97-AF65-F5344CB8AC3E}">
        <p14:creationId xmlns:p14="http://schemas.microsoft.com/office/powerpoint/2010/main" val="3783576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8738" y="1627188"/>
            <a:ext cx="6486525" cy="3598862"/>
          </a:xfrm>
          <a:prstGeom prst="rect">
            <a:avLst/>
          </a:prstGeom>
          <a:solidFill>
            <a:srgbClr val="4E7A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23949" y="365126"/>
            <a:ext cx="8091401" cy="191827"/>
          </a:xfrm>
        </p:spPr>
        <p:txBody>
          <a:bodyPr>
            <a:normAutofit fontScale="90000"/>
          </a:bodyPr>
          <a:lstStyle/>
          <a:p>
            <a:r>
              <a:rPr lang="en-US" dirty="0" smtClean="0"/>
              <a:t>Final Thoughts …</a:t>
            </a:r>
            <a:endParaRPr lang="en-US" dirty="0"/>
          </a:p>
        </p:txBody>
      </p:sp>
      <p:sp>
        <p:nvSpPr>
          <p:cNvPr id="66563" name="Content Placeholder 2"/>
          <p:cNvSpPr>
            <a:spLocks noGrp="1"/>
          </p:cNvSpPr>
          <p:nvPr>
            <p:ph idx="1"/>
          </p:nvPr>
        </p:nvSpPr>
        <p:spPr>
          <a:xfrm>
            <a:off x="1576388" y="2206625"/>
            <a:ext cx="6238875" cy="3019425"/>
          </a:xfrm>
        </p:spPr>
        <p:txBody>
          <a:bodyPr anchor="ctr"/>
          <a:lstStyle/>
          <a:p>
            <a:pPr eaLnBrk="1" hangingPunct="1">
              <a:buFont typeface="Arial" charset="0"/>
              <a:buNone/>
            </a:pPr>
            <a:r>
              <a:rPr lang="en-US" dirty="0" smtClean="0">
                <a:solidFill>
                  <a:schemeClr val="bg1"/>
                </a:solidFill>
                <a:latin typeface="Century Gothic" pitchFamily="34" charset="0"/>
              </a:rPr>
              <a:t>“By …2025 the developing world will generate double the developed world’s used and EOL computers.”</a:t>
            </a:r>
          </a:p>
          <a:p>
            <a:pPr eaLnBrk="1" hangingPunct="1">
              <a:buFont typeface="Arial" charset="0"/>
              <a:buNone/>
            </a:pPr>
            <a:endParaRPr lang="en-US" dirty="0" smtClean="0">
              <a:solidFill>
                <a:schemeClr val="bg1"/>
              </a:solidFill>
              <a:latin typeface="Century Gothic" pitchFamily="34" charset="0"/>
            </a:endParaRPr>
          </a:p>
          <a:p>
            <a:pPr eaLnBrk="1" hangingPunct="1">
              <a:buFont typeface="Arial" charset="0"/>
              <a:buNone/>
            </a:pPr>
            <a:r>
              <a:rPr lang="en-US" dirty="0" smtClean="0">
                <a:solidFill>
                  <a:schemeClr val="bg1"/>
                </a:solidFill>
                <a:latin typeface="Century Gothic" pitchFamily="34" charset="0"/>
              </a:rPr>
              <a:t>				</a:t>
            </a:r>
            <a:r>
              <a:rPr lang="en-US" sz="1800" i="1" dirty="0" smtClean="0">
                <a:solidFill>
                  <a:schemeClr val="bg1"/>
                </a:solidFill>
                <a:latin typeface="Century Gothic" pitchFamily="34" charset="0"/>
              </a:rPr>
              <a:t>Journal of Environmental Science 					and Technology</a:t>
            </a:r>
            <a:r>
              <a:rPr lang="en-US" sz="1800" dirty="0" smtClean="0">
                <a:solidFill>
                  <a:schemeClr val="bg1"/>
                </a:solidFill>
                <a:latin typeface="Century Gothic" pitchFamily="34" charset="0"/>
              </a:rPr>
              <a:t>, 2010</a:t>
            </a:r>
          </a:p>
          <a:p>
            <a:pPr eaLnBrk="1" hangingPunct="1">
              <a:buFont typeface="Arial" charset="0"/>
              <a:buNone/>
            </a:pPr>
            <a:endParaRPr lang="en-US" dirty="0" smtClean="0">
              <a:solidFill>
                <a:schemeClr val="bg1"/>
              </a:solidFill>
              <a:latin typeface="Century Gothic" pitchFamily="34" charset="0"/>
            </a:endParaRPr>
          </a:p>
        </p:txBody>
      </p:sp>
      <p:sp>
        <p:nvSpPr>
          <p:cNvPr id="3" name="Slide Number Placeholder 2"/>
          <p:cNvSpPr>
            <a:spLocks noGrp="1"/>
          </p:cNvSpPr>
          <p:nvPr>
            <p:ph type="sldNum" sz="quarter" idx="12"/>
          </p:nvPr>
        </p:nvSpPr>
        <p:spPr/>
        <p:txBody>
          <a:bodyPr/>
          <a:lstStyle/>
          <a:p>
            <a:pPr>
              <a:defRPr/>
            </a:pPr>
            <a:fld id="{1AFDC135-2D44-43F4-8EF6-51E1DDE388EB}"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ISRIPowerpoint2-05.jpg"/>
          <p:cNvPicPr>
            <a:picLocks noChangeAspect="1"/>
          </p:cNvPicPr>
          <p:nvPr/>
        </p:nvPicPr>
        <p:blipFill>
          <a:blip r:embed="rId3"/>
          <a:srcRect/>
          <a:stretch>
            <a:fillRect/>
          </a:stretch>
        </p:blipFill>
        <p:spPr bwMode="auto">
          <a:xfrm>
            <a:off x="-57150" y="81643"/>
            <a:ext cx="9144000" cy="6858000"/>
          </a:xfrm>
          <a:prstGeom prst="rect">
            <a:avLst/>
          </a:prstGeom>
          <a:noFill/>
          <a:ln w="9525">
            <a:noFill/>
            <a:miter lim="800000"/>
            <a:headEnd/>
            <a:tailEnd/>
          </a:ln>
        </p:spPr>
      </p:pic>
      <p:sp>
        <p:nvSpPr>
          <p:cNvPr id="89090" name="Title 1"/>
          <p:cNvSpPr>
            <a:spLocks noGrp="1"/>
          </p:cNvSpPr>
          <p:nvPr>
            <p:ph type="title"/>
          </p:nvPr>
        </p:nvSpPr>
        <p:spPr>
          <a:xfrm>
            <a:off x="193420" y="-108739"/>
            <a:ext cx="8180614" cy="1325563"/>
          </a:xfrm>
        </p:spPr>
        <p:txBody>
          <a:bodyPr/>
          <a:lstStyle/>
          <a:p>
            <a:pPr eaLnBrk="1" hangingPunct="1"/>
            <a:r>
              <a:rPr lang="en-US" dirty="0" smtClean="0">
                <a:latin typeface="Century Gothic" pitchFamily="34" charset="0"/>
              </a:rPr>
              <a:t>Thank You</a:t>
            </a:r>
          </a:p>
        </p:txBody>
      </p:sp>
      <p:sp>
        <p:nvSpPr>
          <p:cNvPr id="89092" name="Rectangle 3"/>
          <p:cNvSpPr>
            <a:spLocks noChangeArrowheads="1"/>
          </p:cNvSpPr>
          <p:nvPr/>
        </p:nvSpPr>
        <p:spPr bwMode="auto">
          <a:xfrm>
            <a:off x="262165" y="2973231"/>
            <a:ext cx="3502882" cy="830997"/>
          </a:xfrm>
          <a:prstGeom prst="rect">
            <a:avLst/>
          </a:prstGeom>
          <a:noFill/>
          <a:ln w="9525">
            <a:noFill/>
            <a:miter lim="800000"/>
            <a:headEnd/>
            <a:tailEnd/>
          </a:ln>
        </p:spPr>
        <p:txBody>
          <a:bodyPr wrap="none">
            <a:spAutoFit/>
          </a:bodyPr>
          <a:lstStyle/>
          <a:p>
            <a:r>
              <a:rPr lang="en-US" sz="2400" dirty="0" smtClean="0">
                <a:solidFill>
                  <a:srgbClr val="4E7AA7"/>
                </a:solidFill>
                <a:latin typeface="Century Gothic" pitchFamily="34" charset="0"/>
                <a:hlinkClick r:id="rId4"/>
              </a:rPr>
              <a:t>www.isri.org</a:t>
            </a:r>
          </a:p>
          <a:p>
            <a:r>
              <a:rPr lang="en-US" sz="2400" dirty="0" smtClean="0">
                <a:solidFill>
                  <a:srgbClr val="4E7AA7"/>
                </a:solidFill>
                <a:latin typeface="Century Gothic" pitchFamily="34" charset="0"/>
                <a:hlinkClick r:id="rId4"/>
              </a:rPr>
              <a:t>www.isri.org/certifyme</a:t>
            </a:r>
            <a:endParaRPr lang="en-US" sz="2400" dirty="0">
              <a:latin typeface="Helvetica" pitchFamily="34" charset="0"/>
            </a:endParaRPr>
          </a:p>
        </p:txBody>
      </p:sp>
      <p:sp>
        <p:nvSpPr>
          <p:cNvPr id="6" name="Content Placeholder 2"/>
          <p:cNvSpPr txBox="1">
            <a:spLocks/>
          </p:cNvSpPr>
          <p:nvPr/>
        </p:nvSpPr>
        <p:spPr bwMode="auto">
          <a:xfrm>
            <a:off x="334736" y="1003405"/>
            <a:ext cx="8229600" cy="2136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Century Gothic"/>
                <a:ea typeface="+mn-ea"/>
                <a:cs typeface="Century Gothic"/>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Century Gothic"/>
                <a:ea typeface="+mn-ea"/>
                <a:cs typeface="Century Gothic"/>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Century Gothic"/>
                <a:ea typeface="+mn-ea"/>
                <a:cs typeface="Century Gothic"/>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entury Gothic"/>
                <a:ea typeface="+mn-ea"/>
                <a:cs typeface="Century Gothic"/>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200" b="1" dirty="0" smtClean="0">
                <a:latin typeface="Century Gothic" pitchFamily="34" charset="0"/>
              </a:rPr>
              <a:t>Robin K. Wiener</a:t>
            </a:r>
          </a:p>
          <a:p>
            <a:pPr>
              <a:buFont typeface="Arial" charset="0"/>
              <a:buNone/>
            </a:pPr>
            <a:r>
              <a:rPr lang="en-US" sz="2200" dirty="0" smtClean="0">
                <a:latin typeface="Century Gothic" pitchFamily="34" charset="0"/>
              </a:rPr>
              <a:t>President</a:t>
            </a:r>
          </a:p>
          <a:p>
            <a:pPr>
              <a:buFont typeface="Arial" charset="0"/>
              <a:buNone/>
            </a:pPr>
            <a:r>
              <a:rPr lang="en-US" sz="2200" dirty="0" smtClean="0">
                <a:latin typeface="Century Gothic" pitchFamily="34" charset="0"/>
              </a:rPr>
              <a:t>Institute of Scrap Recycling Industries, Inc.</a:t>
            </a:r>
          </a:p>
          <a:p>
            <a:pPr>
              <a:buFont typeface="Arial" charset="0"/>
              <a:buNone/>
            </a:pPr>
            <a:r>
              <a:rPr lang="en-US" sz="2200" dirty="0" smtClean="0">
                <a:latin typeface="Century Gothic" pitchFamily="34" charset="0"/>
              </a:rPr>
              <a:t>RobinWiener@ISRI.org</a:t>
            </a:r>
          </a:p>
          <a:p>
            <a:pPr>
              <a:buFont typeface="Arial" charset="0"/>
              <a:buNone/>
            </a:pPr>
            <a:r>
              <a:rPr lang="en-US" sz="2200" dirty="0" smtClean="0">
                <a:latin typeface="Century Gothic" pitchFamily="34" charset="0"/>
              </a:rPr>
              <a:t>202-662-8512</a:t>
            </a:r>
            <a:endParaRPr lang="en-US" sz="2200" dirty="0" smtClean="0">
              <a:latin typeface="Century Gothic" pitchFamily="34" charset="0"/>
            </a:endParaRPr>
          </a:p>
          <a:p>
            <a:pPr>
              <a:buFont typeface="Arial" charset="0"/>
              <a:buNone/>
            </a:pPr>
            <a:endParaRPr lang="en-US" dirty="0" smtClean="0">
              <a:latin typeface="Century Gothic" pitchFamily="34" charset="0"/>
            </a:endParaRPr>
          </a:p>
          <a:p>
            <a:endParaRPr lang="en-US" dirty="0" smtClean="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47650" y="0"/>
            <a:ext cx="8105775" cy="1325563"/>
          </a:xfrm>
        </p:spPr>
        <p:txBody>
          <a:bodyPr>
            <a:normAutofit/>
          </a:bodyPr>
          <a:lstStyle/>
          <a:p>
            <a:pPr eaLnBrk="1" hangingPunct="1"/>
            <a:r>
              <a:rPr lang="en-US" sz="2400" dirty="0" smtClean="0">
                <a:latin typeface="Century Gothic" pitchFamily="34" charset="0"/>
              </a:rPr>
              <a:t>Institute of Scrap Recycling Industries, Inc.</a:t>
            </a:r>
          </a:p>
        </p:txBody>
      </p:sp>
      <p:pic>
        <p:nvPicPr>
          <p:cNvPr id="18434" name="Picture 5" descr="vectorworldmap-01.png"/>
          <p:cNvPicPr>
            <a:picLocks noChangeAspect="1"/>
          </p:cNvPicPr>
          <p:nvPr/>
        </p:nvPicPr>
        <p:blipFill>
          <a:blip r:embed="rId3"/>
          <a:srcRect/>
          <a:stretch>
            <a:fillRect/>
          </a:stretch>
        </p:blipFill>
        <p:spPr bwMode="auto">
          <a:xfrm>
            <a:off x="1136650" y="1071563"/>
            <a:ext cx="6657975" cy="3594100"/>
          </a:xfrm>
          <a:prstGeom prst="rect">
            <a:avLst/>
          </a:prstGeom>
          <a:noFill/>
          <a:ln w="9525">
            <a:noFill/>
            <a:miter lim="800000"/>
            <a:headEnd/>
            <a:tailEnd/>
          </a:ln>
        </p:spPr>
      </p:pic>
      <p:sp>
        <p:nvSpPr>
          <p:cNvPr id="18435" name="Rectangle 18"/>
          <p:cNvSpPr>
            <a:spLocks noChangeArrowheads="1"/>
          </p:cNvSpPr>
          <p:nvPr/>
        </p:nvSpPr>
        <p:spPr bwMode="auto">
          <a:xfrm>
            <a:off x="1347787" y="4706938"/>
            <a:ext cx="2124075" cy="1538883"/>
          </a:xfrm>
          <a:prstGeom prst="rect">
            <a:avLst/>
          </a:prstGeom>
          <a:noFill/>
          <a:ln w="9525">
            <a:noFill/>
            <a:miter lim="800000"/>
            <a:headEnd/>
            <a:tailEnd/>
          </a:ln>
        </p:spPr>
        <p:txBody>
          <a:bodyPr>
            <a:spAutoFit/>
          </a:bodyPr>
          <a:lstStyle/>
          <a:p>
            <a:pPr>
              <a:buFont typeface="Arial" charset="0"/>
              <a:buNone/>
            </a:pPr>
            <a:r>
              <a:rPr lang="en-US" sz="4000" b="1" dirty="0" smtClean="0">
                <a:solidFill>
                  <a:srgbClr val="4E7AA7"/>
                </a:solidFill>
                <a:latin typeface="Century Gothic" pitchFamily="34" charset="0"/>
              </a:rPr>
              <a:t>1,700 </a:t>
            </a:r>
            <a:endParaRPr lang="en-US" sz="4000" b="1" dirty="0">
              <a:solidFill>
                <a:srgbClr val="4E7AA7"/>
              </a:solidFill>
              <a:latin typeface="Century Gothic" pitchFamily="34" charset="0"/>
            </a:endParaRPr>
          </a:p>
          <a:p>
            <a:pPr>
              <a:buFont typeface="Arial" charset="0"/>
              <a:buNone/>
            </a:pPr>
            <a:r>
              <a:rPr lang="en-US" dirty="0">
                <a:latin typeface="Century Gothic" pitchFamily="34" charset="0"/>
              </a:rPr>
              <a:t>Member </a:t>
            </a:r>
            <a:r>
              <a:rPr lang="en-US" dirty="0" smtClean="0">
                <a:latin typeface="Century Gothic" pitchFamily="34" charset="0"/>
              </a:rPr>
              <a:t>companies</a:t>
            </a:r>
          </a:p>
          <a:p>
            <a:pPr>
              <a:buFont typeface="Arial" charset="0"/>
              <a:buNone/>
            </a:pPr>
            <a:r>
              <a:rPr lang="en-US" dirty="0" smtClean="0">
                <a:latin typeface="Century Gothic" pitchFamily="34" charset="0"/>
              </a:rPr>
              <a:t>(400 e-recyclers)</a:t>
            </a:r>
            <a:endParaRPr lang="en-US" dirty="0">
              <a:latin typeface="Century Gothic" pitchFamily="34" charset="0"/>
            </a:endParaRPr>
          </a:p>
        </p:txBody>
      </p:sp>
      <p:sp>
        <p:nvSpPr>
          <p:cNvPr id="18436" name="Rectangle 19"/>
          <p:cNvSpPr>
            <a:spLocks noChangeArrowheads="1"/>
          </p:cNvSpPr>
          <p:nvPr/>
        </p:nvSpPr>
        <p:spPr bwMode="auto">
          <a:xfrm>
            <a:off x="6229353" y="4700588"/>
            <a:ext cx="1577975" cy="985838"/>
          </a:xfrm>
          <a:prstGeom prst="rect">
            <a:avLst/>
          </a:prstGeom>
          <a:noFill/>
          <a:ln w="9525">
            <a:noFill/>
            <a:miter lim="800000"/>
            <a:headEnd/>
            <a:tailEnd/>
          </a:ln>
        </p:spPr>
        <p:txBody>
          <a:bodyPr>
            <a:spAutoFit/>
          </a:bodyPr>
          <a:lstStyle/>
          <a:p>
            <a:pPr>
              <a:buFont typeface="Arial" charset="0"/>
              <a:buNone/>
            </a:pPr>
            <a:r>
              <a:rPr lang="en-US" sz="4000" b="1" dirty="0">
                <a:solidFill>
                  <a:srgbClr val="4E7AA7"/>
                </a:solidFill>
                <a:latin typeface="Century Gothic" pitchFamily="34" charset="0"/>
              </a:rPr>
              <a:t>34</a:t>
            </a:r>
            <a:r>
              <a:rPr lang="en-US" sz="4000" b="1" dirty="0">
                <a:solidFill>
                  <a:srgbClr val="218AC5"/>
                </a:solidFill>
                <a:latin typeface="Century Gothic" pitchFamily="34" charset="0"/>
              </a:rPr>
              <a:t> </a:t>
            </a:r>
          </a:p>
          <a:p>
            <a:pPr>
              <a:buFont typeface="Arial" charset="0"/>
              <a:buNone/>
            </a:pPr>
            <a:r>
              <a:rPr lang="en-US" dirty="0">
                <a:latin typeface="Century Gothic" pitchFamily="34" charset="0"/>
              </a:rPr>
              <a:t>Countries</a:t>
            </a:r>
          </a:p>
        </p:txBody>
      </p:sp>
      <p:sp>
        <p:nvSpPr>
          <p:cNvPr id="18437" name="Rectangle 20"/>
          <p:cNvSpPr>
            <a:spLocks noChangeArrowheads="1"/>
          </p:cNvSpPr>
          <p:nvPr/>
        </p:nvSpPr>
        <p:spPr bwMode="auto">
          <a:xfrm>
            <a:off x="3590926" y="4706938"/>
            <a:ext cx="2465388" cy="1250950"/>
          </a:xfrm>
          <a:prstGeom prst="rect">
            <a:avLst/>
          </a:prstGeom>
          <a:noFill/>
          <a:ln w="9525">
            <a:noFill/>
            <a:miter lim="800000"/>
            <a:headEnd/>
            <a:tailEnd/>
          </a:ln>
        </p:spPr>
        <p:txBody>
          <a:bodyPr wrap="square">
            <a:spAutoFit/>
          </a:bodyPr>
          <a:lstStyle/>
          <a:p>
            <a:r>
              <a:rPr lang="en-US" sz="4000" b="1" dirty="0">
                <a:solidFill>
                  <a:srgbClr val="4E7AA7"/>
                </a:solidFill>
                <a:latin typeface="Century Gothic" pitchFamily="34" charset="0"/>
              </a:rPr>
              <a:t>7,000+ </a:t>
            </a:r>
          </a:p>
          <a:p>
            <a:r>
              <a:rPr lang="en-US" dirty="0">
                <a:latin typeface="Century Gothic" pitchFamily="34" charset="0"/>
              </a:rPr>
              <a:t>Recycling facilities worldwide</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4" name="Rectangle 5"/>
          <p:cNvSpPr>
            <a:spLocks noChangeArrowheads="1"/>
          </p:cNvSpPr>
          <p:nvPr/>
        </p:nvSpPr>
        <p:spPr bwMode="auto">
          <a:xfrm>
            <a:off x="2008268" y="1455738"/>
            <a:ext cx="1727484" cy="915987"/>
          </a:xfrm>
          <a:prstGeom prst="rect">
            <a:avLst/>
          </a:prstGeom>
          <a:noFill/>
          <a:ln w="9525">
            <a:noFill/>
            <a:miter lim="800000"/>
            <a:headEnd/>
            <a:tailEnd/>
          </a:ln>
        </p:spPr>
        <p:txBody>
          <a:bodyPr wrap="square">
            <a:spAutoFit/>
          </a:bodyPr>
          <a:lstStyle/>
          <a:p>
            <a:r>
              <a:rPr lang="en-US" dirty="0">
                <a:latin typeface="Century Gothic" pitchFamily="34" charset="0"/>
              </a:rPr>
              <a:t>Ferrous &amp; </a:t>
            </a:r>
          </a:p>
          <a:p>
            <a:r>
              <a:rPr lang="en-US" dirty="0">
                <a:latin typeface="Century Gothic" pitchFamily="34" charset="0"/>
              </a:rPr>
              <a:t>non-ferrous metals</a:t>
            </a:r>
          </a:p>
        </p:txBody>
      </p:sp>
      <p:pic>
        <p:nvPicPr>
          <p:cNvPr id="20501" name="Picture 7" descr="assets-07.png"/>
          <p:cNvPicPr>
            <a:picLocks noChangeAspect="1"/>
          </p:cNvPicPr>
          <p:nvPr/>
        </p:nvPicPr>
        <p:blipFill>
          <a:blip r:embed="rId3"/>
          <a:srcRect/>
          <a:stretch>
            <a:fillRect/>
          </a:stretch>
        </p:blipFill>
        <p:spPr bwMode="auto">
          <a:xfrm>
            <a:off x="3992998" y="1552535"/>
            <a:ext cx="360411" cy="567184"/>
          </a:xfrm>
          <a:prstGeom prst="rect">
            <a:avLst/>
          </a:prstGeom>
          <a:noFill/>
          <a:ln w="9525">
            <a:noFill/>
            <a:miter lim="800000"/>
            <a:headEnd/>
            <a:tailEnd/>
          </a:ln>
        </p:spPr>
      </p:pic>
      <p:sp>
        <p:nvSpPr>
          <p:cNvPr id="20502" name="Rectangle 8"/>
          <p:cNvSpPr>
            <a:spLocks noChangeArrowheads="1"/>
          </p:cNvSpPr>
          <p:nvPr/>
        </p:nvSpPr>
        <p:spPr bwMode="auto">
          <a:xfrm>
            <a:off x="4473580" y="1711494"/>
            <a:ext cx="829518" cy="351303"/>
          </a:xfrm>
          <a:prstGeom prst="rect">
            <a:avLst/>
          </a:prstGeom>
          <a:noFill/>
          <a:ln w="9525">
            <a:noFill/>
            <a:miter lim="800000"/>
            <a:headEnd/>
            <a:tailEnd/>
          </a:ln>
        </p:spPr>
        <p:txBody>
          <a:bodyPr wrap="square">
            <a:spAutoFit/>
          </a:bodyPr>
          <a:lstStyle/>
          <a:p>
            <a:r>
              <a:rPr lang="en-US" sz="1700" dirty="0">
                <a:latin typeface="Century Gothic" pitchFamily="34" charset="0"/>
              </a:rPr>
              <a:t>Paper</a:t>
            </a:r>
          </a:p>
        </p:txBody>
      </p:sp>
      <p:grpSp>
        <p:nvGrpSpPr>
          <p:cNvPr id="20498" name="Group 9"/>
          <p:cNvGrpSpPr>
            <a:grpSpLocks/>
          </p:cNvGrpSpPr>
          <p:nvPr/>
        </p:nvGrpSpPr>
        <p:grpSpPr bwMode="auto">
          <a:xfrm>
            <a:off x="5560343" y="1552533"/>
            <a:ext cx="1377032" cy="624714"/>
            <a:chOff x="6647363" y="2502788"/>
            <a:chExt cx="1419256" cy="555946"/>
          </a:xfrm>
        </p:grpSpPr>
        <p:pic>
          <p:nvPicPr>
            <p:cNvPr id="20499" name="Picture 10" descr="assets-05.png"/>
            <p:cNvPicPr>
              <a:picLocks noChangeAspect="1"/>
            </p:cNvPicPr>
            <p:nvPr/>
          </p:nvPicPr>
          <p:blipFill>
            <a:blip r:embed="rId4"/>
            <a:srcRect/>
            <a:stretch>
              <a:fillRect/>
            </a:stretch>
          </p:blipFill>
          <p:spPr bwMode="auto">
            <a:xfrm>
              <a:off x="6647363" y="2502788"/>
              <a:ext cx="268986" cy="555946"/>
            </a:xfrm>
            <a:prstGeom prst="rect">
              <a:avLst/>
            </a:prstGeom>
            <a:noFill/>
            <a:ln w="9525">
              <a:noFill/>
              <a:miter lim="800000"/>
              <a:headEnd/>
              <a:tailEnd/>
            </a:ln>
          </p:spPr>
        </p:pic>
        <p:sp>
          <p:nvSpPr>
            <p:cNvPr id="20500" name="Rectangle 11"/>
            <p:cNvSpPr>
              <a:spLocks noChangeArrowheads="1"/>
            </p:cNvSpPr>
            <p:nvPr/>
          </p:nvSpPr>
          <p:spPr bwMode="auto">
            <a:xfrm>
              <a:off x="7066429" y="2637177"/>
              <a:ext cx="1000190" cy="326777"/>
            </a:xfrm>
            <a:prstGeom prst="rect">
              <a:avLst/>
            </a:prstGeom>
            <a:noFill/>
            <a:ln w="9525">
              <a:noFill/>
              <a:miter lim="800000"/>
              <a:headEnd/>
              <a:tailEnd/>
            </a:ln>
          </p:spPr>
          <p:txBody>
            <a:bodyPr wrap="square">
              <a:spAutoFit/>
            </a:bodyPr>
            <a:lstStyle/>
            <a:p>
              <a:r>
                <a:rPr lang="en-US" dirty="0">
                  <a:latin typeface="Century Gothic" pitchFamily="34" charset="0"/>
                </a:rPr>
                <a:t>Plastics</a:t>
              </a:r>
            </a:p>
          </p:txBody>
        </p:sp>
      </p:grpSp>
      <p:grpSp>
        <p:nvGrpSpPr>
          <p:cNvPr id="20484" name="Group 12"/>
          <p:cNvGrpSpPr>
            <a:grpSpLocks/>
          </p:cNvGrpSpPr>
          <p:nvPr/>
        </p:nvGrpSpPr>
        <p:grpSpPr bwMode="auto">
          <a:xfrm>
            <a:off x="1516060" y="3599232"/>
            <a:ext cx="1109626" cy="587550"/>
            <a:chOff x="6604173" y="3206063"/>
            <a:chExt cx="1478617" cy="517348"/>
          </a:xfrm>
        </p:grpSpPr>
        <p:pic>
          <p:nvPicPr>
            <p:cNvPr id="20494" name="Picture 13" descr="assets-08.png"/>
            <p:cNvPicPr>
              <a:picLocks noChangeAspect="1"/>
            </p:cNvPicPr>
            <p:nvPr/>
          </p:nvPicPr>
          <p:blipFill>
            <a:blip r:embed="rId5"/>
            <a:srcRect/>
            <a:stretch>
              <a:fillRect/>
            </a:stretch>
          </p:blipFill>
          <p:spPr bwMode="auto">
            <a:xfrm>
              <a:off x="6604173" y="3206063"/>
              <a:ext cx="415129" cy="517348"/>
            </a:xfrm>
            <a:prstGeom prst="rect">
              <a:avLst/>
            </a:prstGeom>
            <a:noFill/>
            <a:ln w="9525">
              <a:noFill/>
              <a:miter lim="800000"/>
              <a:headEnd/>
              <a:tailEnd/>
            </a:ln>
          </p:spPr>
        </p:pic>
        <p:sp>
          <p:nvSpPr>
            <p:cNvPr id="20495" name="Rectangle 14"/>
            <p:cNvSpPr>
              <a:spLocks noChangeArrowheads="1"/>
            </p:cNvSpPr>
            <p:nvPr/>
          </p:nvSpPr>
          <p:spPr bwMode="auto">
            <a:xfrm>
              <a:off x="7065319" y="3337301"/>
              <a:ext cx="1017471" cy="322510"/>
            </a:xfrm>
            <a:prstGeom prst="rect">
              <a:avLst/>
            </a:prstGeom>
            <a:noFill/>
            <a:ln w="9525">
              <a:noFill/>
              <a:miter lim="800000"/>
              <a:headEnd/>
              <a:tailEnd/>
            </a:ln>
          </p:spPr>
          <p:txBody>
            <a:bodyPr wrap="none">
              <a:spAutoFit/>
            </a:bodyPr>
            <a:lstStyle/>
            <a:p>
              <a:r>
                <a:rPr lang="en-US" dirty="0">
                  <a:latin typeface="Century Gothic" pitchFamily="34" charset="0"/>
                </a:rPr>
                <a:t>Glass</a:t>
              </a:r>
            </a:p>
          </p:txBody>
        </p:sp>
      </p:grpSp>
      <p:pic>
        <p:nvPicPr>
          <p:cNvPr id="20492" name="Picture 16" descr="assets-04.png"/>
          <p:cNvPicPr>
            <a:picLocks noChangeAspect="1"/>
          </p:cNvPicPr>
          <p:nvPr/>
        </p:nvPicPr>
        <p:blipFill>
          <a:blip r:embed="rId6"/>
          <a:srcRect/>
          <a:stretch>
            <a:fillRect/>
          </a:stretch>
        </p:blipFill>
        <p:spPr bwMode="auto">
          <a:xfrm>
            <a:off x="2625684" y="3599233"/>
            <a:ext cx="581299" cy="577578"/>
          </a:xfrm>
          <a:prstGeom prst="rect">
            <a:avLst/>
          </a:prstGeom>
          <a:noFill/>
          <a:ln w="9525">
            <a:noFill/>
            <a:miter lim="800000"/>
            <a:headEnd/>
            <a:tailEnd/>
          </a:ln>
        </p:spPr>
      </p:pic>
      <p:sp>
        <p:nvSpPr>
          <p:cNvPr id="20493" name="Rectangle 17"/>
          <p:cNvSpPr>
            <a:spLocks noChangeArrowheads="1"/>
          </p:cNvSpPr>
          <p:nvPr/>
        </p:nvSpPr>
        <p:spPr bwMode="auto">
          <a:xfrm>
            <a:off x="3172817" y="3751372"/>
            <a:ext cx="990763" cy="366457"/>
          </a:xfrm>
          <a:prstGeom prst="rect">
            <a:avLst/>
          </a:prstGeom>
          <a:noFill/>
          <a:ln w="9525">
            <a:noFill/>
            <a:miter lim="800000"/>
            <a:headEnd/>
            <a:tailEnd/>
          </a:ln>
        </p:spPr>
        <p:txBody>
          <a:bodyPr wrap="none">
            <a:spAutoFit/>
          </a:bodyPr>
          <a:lstStyle/>
          <a:p>
            <a:r>
              <a:rPr lang="en-US" dirty="0">
                <a:latin typeface="Century Gothic" pitchFamily="34" charset="0"/>
              </a:rPr>
              <a:t>Rubber</a:t>
            </a:r>
          </a:p>
        </p:txBody>
      </p:sp>
      <p:pic>
        <p:nvPicPr>
          <p:cNvPr id="20490" name="Picture 19" descr="assets-03.png"/>
          <p:cNvPicPr>
            <a:picLocks noChangeAspect="1"/>
          </p:cNvPicPr>
          <p:nvPr/>
        </p:nvPicPr>
        <p:blipFill>
          <a:blip r:embed="rId7"/>
          <a:srcRect/>
          <a:stretch>
            <a:fillRect/>
          </a:stretch>
        </p:blipFill>
        <p:spPr bwMode="auto">
          <a:xfrm>
            <a:off x="4217930" y="3741031"/>
            <a:ext cx="457562" cy="482808"/>
          </a:xfrm>
          <a:prstGeom prst="rect">
            <a:avLst/>
          </a:prstGeom>
          <a:noFill/>
          <a:ln w="9525">
            <a:noFill/>
            <a:miter lim="800000"/>
            <a:headEnd/>
            <a:tailEnd/>
          </a:ln>
        </p:spPr>
      </p:pic>
      <p:sp>
        <p:nvSpPr>
          <p:cNvPr id="20491" name="Rectangle 20"/>
          <p:cNvSpPr>
            <a:spLocks noChangeArrowheads="1"/>
          </p:cNvSpPr>
          <p:nvPr/>
        </p:nvSpPr>
        <p:spPr bwMode="auto">
          <a:xfrm>
            <a:off x="4675492" y="3746306"/>
            <a:ext cx="947099" cy="367157"/>
          </a:xfrm>
          <a:prstGeom prst="rect">
            <a:avLst/>
          </a:prstGeom>
          <a:noFill/>
          <a:ln w="9525">
            <a:noFill/>
            <a:miter lim="800000"/>
            <a:headEnd/>
            <a:tailEnd/>
          </a:ln>
        </p:spPr>
        <p:txBody>
          <a:bodyPr wrap="none">
            <a:spAutoFit/>
          </a:bodyPr>
          <a:lstStyle/>
          <a:p>
            <a:r>
              <a:rPr lang="en-US" dirty="0">
                <a:latin typeface="Century Gothic" pitchFamily="34" charset="0"/>
              </a:rPr>
              <a:t>Textiles</a:t>
            </a:r>
            <a:endParaRPr lang="en-US" dirty="0">
              <a:latin typeface="Helvetica" pitchFamily="34" charset="0"/>
            </a:endParaRPr>
          </a:p>
        </p:txBody>
      </p:sp>
      <p:pic>
        <p:nvPicPr>
          <p:cNvPr id="20488" name="Picture 22" descr="assets-02.png"/>
          <p:cNvPicPr>
            <a:picLocks noChangeAspect="1"/>
          </p:cNvPicPr>
          <p:nvPr/>
        </p:nvPicPr>
        <p:blipFill>
          <a:blip r:embed="rId8"/>
          <a:srcRect/>
          <a:stretch>
            <a:fillRect/>
          </a:stretch>
        </p:blipFill>
        <p:spPr bwMode="auto">
          <a:xfrm>
            <a:off x="5726126" y="3691425"/>
            <a:ext cx="385361" cy="483307"/>
          </a:xfrm>
          <a:prstGeom prst="rect">
            <a:avLst/>
          </a:prstGeom>
          <a:noFill/>
          <a:ln w="9525">
            <a:noFill/>
            <a:miter lim="800000"/>
            <a:headEnd/>
            <a:tailEnd/>
          </a:ln>
        </p:spPr>
      </p:pic>
      <p:sp>
        <p:nvSpPr>
          <p:cNvPr id="20489" name="Rectangle 23"/>
          <p:cNvSpPr>
            <a:spLocks noChangeArrowheads="1"/>
          </p:cNvSpPr>
          <p:nvPr/>
        </p:nvSpPr>
        <p:spPr bwMode="auto">
          <a:xfrm>
            <a:off x="6107123" y="3741738"/>
            <a:ext cx="1366827" cy="366713"/>
          </a:xfrm>
          <a:prstGeom prst="rect">
            <a:avLst/>
          </a:prstGeom>
          <a:noFill/>
          <a:ln w="9525">
            <a:noFill/>
            <a:miter lim="800000"/>
            <a:headEnd/>
            <a:tailEnd/>
          </a:ln>
        </p:spPr>
        <p:txBody>
          <a:bodyPr wrap="none">
            <a:spAutoFit/>
          </a:bodyPr>
          <a:lstStyle/>
          <a:p>
            <a:r>
              <a:rPr lang="en-US" dirty="0">
                <a:latin typeface="Century Gothic" pitchFamily="34" charset="0"/>
              </a:rPr>
              <a:t>Electronics</a:t>
            </a:r>
          </a:p>
        </p:txBody>
      </p:sp>
      <p:pic>
        <p:nvPicPr>
          <p:cNvPr id="26" name="Picture 25" descr="assets.png"/>
          <p:cNvPicPr>
            <a:picLocks noChangeAspect="1"/>
          </p:cNvPicPr>
          <p:nvPr/>
        </p:nvPicPr>
        <p:blipFill>
          <a:blip r:embed="rId9"/>
          <a:stretch>
            <a:fillRect/>
          </a:stretch>
        </p:blipFill>
        <p:spPr>
          <a:xfrm>
            <a:off x="1250121" y="1681282"/>
            <a:ext cx="711819" cy="381515"/>
          </a:xfrm>
          <a:prstGeom prst="rect">
            <a:avLst/>
          </a:prstGeom>
        </p:spPr>
      </p:pic>
      <p:sp>
        <p:nvSpPr>
          <p:cNvPr id="19" name="Title 1"/>
          <p:cNvSpPr>
            <a:spLocks noGrp="1"/>
          </p:cNvSpPr>
          <p:nvPr>
            <p:ph type="title"/>
          </p:nvPr>
        </p:nvSpPr>
        <p:spPr>
          <a:xfrm>
            <a:off x="285750" y="365125"/>
            <a:ext cx="7188200" cy="673100"/>
          </a:xfrm>
        </p:spPr>
        <p:txBody>
          <a:bodyPr>
            <a:normAutofit/>
          </a:bodyPr>
          <a:lstStyle/>
          <a:p>
            <a:pPr eaLnBrk="1" hangingPunct="1"/>
            <a:r>
              <a:rPr lang="en-US" sz="2400" dirty="0" smtClean="0">
                <a:latin typeface="Century Gothic" pitchFamily="34" charset="0"/>
              </a:rPr>
              <a:t>Institute of Scrap Recycling Industries, Inc.</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z="2800" dirty="0" smtClean="0">
                <a:solidFill>
                  <a:srgbClr val="FFFFFF"/>
                </a:solidFill>
                <a:latin typeface="Century Gothic" pitchFamily="34" charset="0"/>
              </a:rPr>
              <a:t/>
            </a:r>
            <a:br>
              <a:rPr lang="en-US" sz="2800" dirty="0" smtClean="0">
                <a:solidFill>
                  <a:srgbClr val="FFFFFF"/>
                </a:solidFill>
                <a:latin typeface="Century Gothic" pitchFamily="34" charset="0"/>
              </a:rPr>
            </a:br>
            <a:r>
              <a:rPr lang="en-US" sz="4400" dirty="0" smtClean="0">
                <a:solidFill>
                  <a:srgbClr val="FFFFFF"/>
                </a:solidFill>
                <a:latin typeface="Century Gothic" pitchFamily="34" charset="0"/>
              </a:rPr>
              <a:t>Recycling</a:t>
            </a:r>
            <a:r>
              <a:rPr lang="en-US" sz="2800" dirty="0" smtClean="0">
                <a:solidFill>
                  <a:srgbClr val="FFFFFF"/>
                </a:solidFill>
                <a:latin typeface="Century Gothic" pitchFamily="34" charset="0"/>
              </a:rPr>
              <a:t> </a:t>
            </a:r>
            <a:r>
              <a:rPr lang="en-US" sz="4400" dirty="0" smtClean="0">
                <a:solidFill>
                  <a:srgbClr val="FFFFFF"/>
                </a:solidFill>
                <a:latin typeface="Century Gothic" pitchFamily="34" charset="0"/>
              </a:rPr>
              <a:t>Industry Snapshot</a:t>
            </a:r>
            <a:br>
              <a:rPr lang="en-US" sz="4400" dirty="0" smtClean="0">
                <a:solidFill>
                  <a:srgbClr val="FFFFFF"/>
                </a:solidFill>
                <a:latin typeface="Century Gothic" pitchFamily="34" charset="0"/>
              </a:rPr>
            </a:br>
            <a:endParaRPr lang="en-US" sz="4400" dirty="0" smtClean="0">
              <a:solidFill>
                <a:srgbClr val="FFFFFF"/>
              </a:solidFill>
              <a:latin typeface="Century Gothic" pitchFamily="34" charset="0"/>
            </a:endParaRPr>
          </a:p>
        </p:txBody>
      </p:sp>
      <p:sp>
        <p:nvSpPr>
          <p:cNvPr id="15362" name="Subtitle 2"/>
          <p:cNvSpPr>
            <a:spLocks noGrp="1"/>
          </p:cNvSpPr>
          <p:nvPr>
            <p:ph type="subTitle" idx="1"/>
          </p:nvPr>
        </p:nvSpPr>
        <p:spPr/>
        <p:txBody>
          <a:bodyPr/>
          <a:lstStyle/>
          <a:p>
            <a:pPr eaLnBrk="1" hangingPunct="1"/>
            <a:endParaRPr lang="en-US" i="1" dirty="0" smtClean="0">
              <a:latin typeface="Century Gothic" pitchFamily="34" charset="0"/>
            </a:endParaRPr>
          </a:p>
        </p:txBody>
      </p:sp>
    </p:spTree>
    <p:extLst>
      <p:ext uri="{BB962C8B-B14F-4D97-AF65-F5344CB8AC3E}">
        <p14:creationId xmlns:p14="http://schemas.microsoft.com/office/powerpoint/2010/main" val="7171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a:bodyPr>
          <a:lstStyle/>
          <a:p>
            <a:r>
              <a:rPr lang="en-US" sz="2400" dirty="0">
                <a:latin typeface="Century Gothic" pitchFamily="34" charset="0"/>
              </a:rPr>
              <a:t>Industry Snapshot: </a:t>
            </a:r>
            <a:r>
              <a:rPr lang="en-US" sz="2400" dirty="0" smtClean="0">
                <a:latin typeface="Century Gothic" pitchFamily="34" charset="0"/>
              </a:rPr>
              <a:t>$90 Billion </a:t>
            </a:r>
            <a:r>
              <a:rPr lang="en-US" sz="2400" dirty="0">
                <a:latin typeface="Century Gothic" pitchFamily="34" charset="0"/>
              </a:rPr>
              <a:t>Industry in U.S.</a:t>
            </a:r>
            <a:endParaRPr lang="en-US" sz="2400" dirty="0" smtClean="0">
              <a:latin typeface="Century Gothic" pitchFamily="34" charset="0"/>
              <a:cs typeface="Helvetica" pitchFamily="34" charset="0"/>
            </a:endParaRPr>
          </a:p>
        </p:txBody>
      </p:sp>
      <p:sp>
        <p:nvSpPr>
          <p:cNvPr id="24578" name="TextBox 10"/>
          <p:cNvSpPr txBox="1">
            <a:spLocks noChangeArrowheads="1"/>
          </p:cNvSpPr>
          <p:nvPr/>
        </p:nvSpPr>
        <p:spPr bwMode="auto">
          <a:xfrm>
            <a:off x="540544" y="3525461"/>
            <a:ext cx="3589444" cy="461665"/>
          </a:xfrm>
          <a:prstGeom prst="rect">
            <a:avLst/>
          </a:prstGeom>
          <a:noFill/>
          <a:ln w="9525">
            <a:noFill/>
            <a:miter lim="800000"/>
            <a:headEnd/>
            <a:tailEnd/>
          </a:ln>
        </p:spPr>
        <p:txBody>
          <a:bodyPr wrap="none">
            <a:spAutoFit/>
          </a:bodyPr>
          <a:lstStyle/>
          <a:p>
            <a:r>
              <a:rPr lang="en-US" sz="2400" b="1" dirty="0" smtClean="0">
                <a:solidFill>
                  <a:srgbClr val="4E7AA7"/>
                </a:solidFill>
                <a:latin typeface="Century Gothic" pitchFamily="34" charset="0"/>
              </a:rPr>
              <a:t>2012 </a:t>
            </a:r>
            <a:r>
              <a:rPr lang="en-US" sz="2400" b="1" dirty="0">
                <a:solidFill>
                  <a:srgbClr val="4E7AA7"/>
                </a:solidFill>
                <a:latin typeface="Century Gothic" pitchFamily="34" charset="0"/>
              </a:rPr>
              <a:t>U.S. Scrap Exports</a:t>
            </a:r>
          </a:p>
        </p:txBody>
      </p:sp>
      <p:sp>
        <p:nvSpPr>
          <p:cNvPr id="24579" name="Rectangle 11"/>
          <p:cNvSpPr>
            <a:spLocks noChangeArrowheads="1"/>
          </p:cNvSpPr>
          <p:nvPr/>
        </p:nvSpPr>
        <p:spPr bwMode="auto">
          <a:xfrm>
            <a:off x="694532" y="3985836"/>
            <a:ext cx="1441420"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47.3</a:t>
            </a:r>
            <a:endParaRPr lang="en-US" sz="5000" b="1" dirty="0">
              <a:solidFill>
                <a:srgbClr val="4E7AA7"/>
              </a:solidFill>
              <a:latin typeface="Century Gothic" pitchFamily="34" charset="0"/>
            </a:endParaRPr>
          </a:p>
        </p:txBody>
      </p:sp>
      <p:sp>
        <p:nvSpPr>
          <p:cNvPr id="24580" name="Rectangle 12"/>
          <p:cNvSpPr>
            <a:spLocks noChangeArrowheads="1"/>
          </p:cNvSpPr>
          <p:nvPr/>
        </p:nvSpPr>
        <p:spPr bwMode="auto">
          <a:xfrm>
            <a:off x="3260725" y="3888055"/>
            <a:ext cx="1633781"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$28B</a:t>
            </a:r>
            <a:endParaRPr lang="en-US" sz="5000" b="1" dirty="0">
              <a:solidFill>
                <a:srgbClr val="4E7AA7"/>
              </a:solidFill>
              <a:latin typeface="Century Gothic" pitchFamily="34" charset="0"/>
            </a:endParaRPr>
          </a:p>
        </p:txBody>
      </p:sp>
      <p:sp>
        <p:nvSpPr>
          <p:cNvPr id="24581" name="Rectangle 13"/>
          <p:cNvSpPr>
            <a:spLocks noChangeArrowheads="1"/>
          </p:cNvSpPr>
          <p:nvPr/>
        </p:nvSpPr>
        <p:spPr bwMode="auto">
          <a:xfrm>
            <a:off x="5896159" y="3901966"/>
            <a:ext cx="1261884"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160</a:t>
            </a:r>
            <a:endParaRPr lang="en-US" sz="5000" b="1" dirty="0">
              <a:solidFill>
                <a:srgbClr val="4E7AA7"/>
              </a:solidFill>
              <a:latin typeface="Century Gothic" pitchFamily="34" charset="0"/>
            </a:endParaRPr>
          </a:p>
        </p:txBody>
      </p:sp>
      <p:sp>
        <p:nvSpPr>
          <p:cNvPr id="24582" name="Rectangle 14"/>
          <p:cNvSpPr>
            <a:spLocks noChangeArrowheads="1"/>
          </p:cNvSpPr>
          <p:nvPr/>
        </p:nvSpPr>
        <p:spPr bwMode="auto">
          <a:xfrm>
            <a:off x="694532" y="4750068"/>
            <a:ext cx="1841500" cy="517525"/>
          </a:xfrm>
          <a:prstGeom prst="rect">
            <a:avLst/>
          </a:prstGeom>
          <a:noFill/>
          <a:ln w="9525">
            <a:noFill/>
            <a:miter lim="800000"/>
            <a:headEnd/>
            <a:tailEnd/>
          </a:ln>
        </p:spPr>
        <p:txBody>
          <a:bodyPr wrap="none">
            <a:spAutoFit/>
          </a:bodyPr>
          <a:lstStyle/>
          <a:p>
            <a:pPr defTabSz="914400"/>
            <a:r>
              <a:rPr lang="en-US" sz="1400" dirty="0">
                <a:latin typeface="Century Gothic" pitchFamily="34" charset="0"/>
              </a:rPr>
              <a:t>Total exported </a:t>
            </a:r>
          </a:p>
          <a:p>
            <a:pPr defTabSz="914400"/>
            <a:r>
              <a:rPr lang="en-US" sz="1400" dirty="0">
                <a:latin typeface="Century Gothic" pitchFamily="34" charset="0"/>
              </a:rPr>
              <a:t>(million metric tons)</a:t>
            </a:r>
          </a:p>
        </p:txBody>
      </p:sp>
      <p:sp>
        <p:nvSpPr>
          <p:cNvPr id="24583" name="Rectangle 15"/>
          <p:cNvSpPr>
            <a:spLocks noChangeArrowheads="1"/>
          </p:cNvSpPr>
          <p:nvPr/>
        </p:nvSpPr>
        <p:spPr bwMode="auto">
          <a:xfrm>
            <a:off x="3282766" y="4756041"/>
            <a:ext cx="1754187" cy="523875"/>
          </a:xfrm>
          <a:prstGeom prst="rect">
            <a:avLst/>
          </a:prstGeom>
          <a:noFill/>
          <a:ln w="9525">
            <a:noFill/>
            <a:miter lim="800000"/>
            <a:headEnd/>
            <a:tailEnd/>
          </a:ln>
        </p:spPr>
        <p:txBody>
          <a:bodyPr wrap="none">
            <a:spAutoFit/>
          </a:bodyPr>
          <a:lstStyle/>
          <a:p>
            <a:pPr defTabSz="914400"/>
            <a:r>
              <a:rPr lang="en-US" sz="1400" dirty="0">
                <a:latin typeface="Century Gothic" pitchFamily="34" charset="0"/>
              </a:rPr>
              <a:t>Value of materials </a:t>
            </a:r>
          </a:p>
          <a:p>
            <a:pPr defTabSz="914400"/>
            <a:r>
              <a:rPr lang="en-US" sz="1400" dirty="0">
                <a:latin typeface="Century Gothic" pitchFamily="34" charset="0"/>
              </a:rPr>
              <a:t>exported</a:t>
            </a:r>
          </a:p>
        </p:txBody>
      </p:sp>
      <p:sp>
        <p:nvSpPr>
          <p:cNvPr id="24584" name="Rectangle 16"/>
          <p:cNvSpPr>
            <a:spLocks noChangeArrowheads="1"/>
          </p:cNvSpPr>
          <p:nvPr/>
        </p:nvSpPr>
        <p:spPr bwMode="auto">
          <a:xfrm>
            <a:off x="5968206" y="4742130"/>
            <a:ext cx="1951038" cy="523875"/>
          </a:xfrm>
          <a:prstGeom prst="rect">
            <a:avLst/>
          </a:prstGeom>
          <a:noFill/>
          <a:ln w="9525">
            <a:noFill/>
            <a:miter lim="800000"/>
            <a:headEnd/>
            <a:tailEnd/>
          </a:ln>
        </p:spPr>
        <p:txBody>
          <a:bodyPr wrap="none">
            <a:spAutoFit/>
          </a:bodyPr>
          <a:lstStyle/>
          <a:p>
            <a:pPr defTabSz="914400"/>
            <a:r>
              <a:rPr lang="en-US" sz="1400" dirty="0">
                <a:latin typeface="Century Gothic" pitchFamily="34" charset="0"/>
              </a:rPr>
              <a:t>Number of countries </a:t>
            </a:r>
          </a:p>
          <a:p>
            <a:pPr defTabSz="914400"/>
            <a:r>
              <a:rPr lang="en-US" sz="1400" dirty="0">
                <a:latin typeface="Century Gothic" pitchFamily="34" charset="0"/>
              </a:rPr>
              <a:t>exported to</a:t>
            </a:r>
          </a:p>
        </p:txBody>
      </p:sp>
      <p:sp>
        <p:nvSpPr>
          <p:cNvPr id="11" name="Rectangle 5"/>
          <p:cNvSpPr>
            <a:spLocks noChangeArrowheads="1"/>
          </p:cNvSpPr>
          <p:nvPr/>
        </p:nvSpPr>
        <p:spPr bwMode="auto">
          <a:xfrm>
            <a:off x="519110" y="1337597"/>
            <a:ext cx="4908918" cy="1384995"/>
          </a:xfrm>
          <a:prstGeom prst="rect">
            <a:avLst/>
          </a:prstGeom>
          <a:noFill/>
          <a:ln w="9525">
            <a:noFill/>
            <a:miter lim="800000"/>
            <a:headEnd/>
            <a:tailEnd/>
          </a:ln>
        </p:spPr>
        <p:txBody>
          <a:bodyPr wrap="square">
            <a:spAutoFit/>
          </a:bodyPr>
          <a:lstStyle/>
          <a:p>
            <a:r>
              <a:rPr lang="en-US" sz="5400" b="1" dirty="0">
                <a:solidFill>
                  <a:srgbClr val="4E7AA7"/>
                </a:solidFill>
                <a:latin typeface="Century Gothic" pitchFamily="34" charset="0"/>
              </a:rPr>
              <a:t>135,000,000</a:t>
            </a:r>
          </a:p>
          <a:p>
            <a:r>
              <a:rPr lang="en-US" sz="3000" dirty="0">
                <a:latin typeface="Century Gothic" pitchFamily="34" charset="0"/>
              </a:rPr>
              <a:t> </a:t>
            </a:r>
            <a:r>
              <a:rPr lang="en-US" sz="2800" dirty="0">
                <a:latin typeface="Century Gothic" pitchFamily="34" charset="0"/>
              </a:rPr>
              <a:t>Tons processed annually</a:t>
            </a: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7</a:t>
            </a:fld>
            <a:endParaRPr lang="en-US" dirty="0"/>
          </a:p>
        </p:txBody>
      </p:sp>
      <p:pic>
        <p:nvPicPr>
          <p:cNvPr id="4" name="Picture 3"/>
          <p:cNvPicPr>
            <a:picLocks noChangeAspect="1"/>
          </p:cNvPicPr>
          <p:nvPr/>
        </p:nvPicPr>
        <p:blipFill>
          <a:blip r:embed="rId3"/>
          <a:stretch>
            <a:fillRect/>
          </a:stretch>
        </p:blipFill>
        <p:spPr>
          <a:xfrm>
            <a:off x="5291989" y="1165279"/>
            <a:ext cx="3554397" cy="2515324"/>
          </a:xfrm>
          <a:prstGeom prst="rect">
            <a:avLst/>
          </a:prstGeom>
        </p:spPr>
      </p:pic>
    </p:spTree>
    <p:extLst>
      <p:ext uri="{BB962C8B-B14F-4D97-AF65-F5344CB8AC3E}">
        <p14:creationId xmlns:p14="http://schemas.microsoft.com/office/powerpoint/2010/main" val="409396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11163" y="215901"/>
            <a:ext cx="7934325" cy="644524"/>
          </a:xfrm>
        </p:spPr>
        <p:txBody>
          <a:bodyPr>
            <a:normAutofit/>
          </a:bodyPr>
          <a:lstStyle/>
          <a:p>
            <a:pPr eaLnBrk="1" hangingPunct="1"/>
            <a:r>
              <a:rPr lang="en-US" sz="2800" dirty="0" smtClean="0">
                <a:latin typeface="Century Gothic" pitchFamily="34" charset="0"/>
                <a:cs typeface="Helvetica" pitchFamily="34" charset="0"/>
              </a:rPr>
              <a:t>Electronics Recycling in U.S.</a:t>
            </a:r>
          </a:p>
        </p:txBody>
      </p:sp>
      <p:sp>
        <p:nvSpPr>
          <p:cNvPr id="64514" name="Rectangle 5"/>
          <p:cNvSpPr>
            <a:spLocks noChangeArrowheads="1"/>
          </p:cNvSpPr>
          <p:nvPr/>
        </p:nvSpPr>
        <p:spPr bwMode="auto">
          <a:xfrm>
            <a:off x="434975" y="860425"/>
            <a:ext cx="2778325" cy="1446550"/>
          </a:xfrm>
          <a:prstGeom prst="rect">
            <a:avLst/>
          </a:prstGeom>
          <a:noFill/>
          <a:ln w="9525">
            <a:noFill/>
            <a:miter lim="800000"/>
            <a:headEnd/>
            <a:tailEnd/>
          </a:ln>
        </p:spPr>
        <p:txBody>
          <a:bodyPr wrap="none">
            <a:spAutoFit/>
          </a:bodyPr>
          <a:lstStyle/>
          <a:p>
            <a:pPr>
              <a:spcAft>
                <a:spcPts val="1200"/>
              </a:spcAft>
            </a:pPr>
            <a:r>
              <a:rPr lang="en-US" sz="8800" b="1" dirty="0">
                <a:solidFill>
                  <a:srgbClr val="4E7AA7"/>
                </a:solidFill>
                <a:latin typeface="Century Gothic" pitchFamily="34" charset="0"/>
              </a:rPr>
              <a:t>$5B+</a:t>
            </a:r>
          </a:p>
        </p:txBody>
      </p:sp>
      <p:sp>
        <p:nvSpPr>
          <p:cNvPr id="64515" name="Rectangle 7"/>
          <p:cNvSpPr>
            <a:spLocks noChangeArrowheads="1"/>
          </p:cNvSpPr>
          <p:nvPr/>
        </p:nvSpPr>
        <p:spPr bwMode="auto">
          <a:xfrm>
            <a:off x="434975" y="2563813"/>
            <a:ext cx="7910513" cy="1433512"/>
          </a:xfrm>
          <a:prstGeom prst="rect">
            <a:avLst/>
          </a:prstGeom>
          <a:noFill/>
          <a:ln w="9525">
            <a:noFill/>
            <a:miter lim="800000"/>
            <a:headEnd/>
            <a:tailEnd/>
          </a:ln>
        </p:spPr>
        <p:txBody>
          <a:bodyPr>
            <a:spAutoFit/>
          </a:bodyPr>
          <a:lstStyle/>
          <a:p>
            <a:pPr>
              <a:spcAft>
                <a:spcPts val="1200"/>
              </a:spcAft>
            </a:pPr>
            <a:r>
              <a:rPr lang="en-US" sz="8800" b="1" dirty="0">
                <a:solidFill>
                  <a:srgbClr val="4E7AA7"/>
                </a:solidFill>
                <a:latin typeface="Century Gothic" pitchFamily="34" charset="0"/>
              </a:rPr>
              <a:t>4M+ </a:t>
            </a:r>
          </a:p>
        </p:txBody>
      </p:sp>
      <p:sp>
        <p:nvSpPr>
          <p:cNvPr id="64516" name="Rectangle 8"/>
          <p:cNvSpPr>
            <a:spLocks noChangeArrowheads="1"/>
          </p:cNvSpPr>
          <p:nvPr/>
        </p:nvSpPr>
        <p:spPr bwMode="auto">
          <a:xfrm>
            <a:off x="434975" y="4195763"/>
            <a:ext cx="1832553" cy="1446550"/>
          </a:xfrm>
          <a:prstGeom prst="rect">
            <a:avLst/>
          </a:prstGeom>
          <a:noFill/>
          <a:ln w="9525">
            <a:noFill/>
            <a:miter lim="800000"/>
            <a:headEnd/>
            <a:tailEnd/>
          </a:ln>
        </p:spPr>
        <p:txBody>
          <a:bodyPr wrap="none">
            <a:spAutoFit/>
          </a:bodyPr>
          <a:lstStyle/>
          <a:p>
            <a:pPr>
              <a:spcAft>
                <a:spcPts val="1200"/>
              </a:spcAft>
            </a:pPr>
            <a:r>
              <a:rPr lang="en-US" sz="8800" b="1" dirty="0" smtClean="0">
                <a:solidFill>
                  <a:srgbClr val="4E7AA7"/>
                </a:solidFill>
                <a:latin typeface="Century Gothic" pitchFamily="34" charset="0"/>
              </a:rPr>
              <a:t>6M</a:t>
            </a:r>
            <a:endParaRPr lang="en-US" sz="8800" b="1" dirty="0">
              <a:solidFill>
                <a:srgbClr val="4E7AA7"/>
              </a:solidFill>
              <a:latin typeface="Century Gothic" pitchFamily="34" charset="0"/>
            </a:endParaRPr>
          </a:p>
        </p:txBody>
      </p:sp>
      <p:sp>
        <p:nvSpPr>
          <p:cNvPr id="64517" name="Rectangle 10"/>
          <p:cNvSpPr>
            <a:spLocks noChangeArrowheads="1"/>
          </p:cNvSpPr>
          <p:nvPr/>
        </p:nvSpPr>
        <p:spPr bwMode="auto">
          <a:xfrm>
            <a:off x="728663" y="2274888"/>
            <a:ext cx="1733550" cy="366712"/>
          </a:xfrm>
          <a:prstGeom prst="rect">
            <a:avLst/>
          </a:prstGeom>
          <a:noFill/>
          <a:ln w="9525">
            <a:noFill/>
            <a:miter lim="800000"/>
            <a:headEnd/>
            <a:tailEnd/>
          </a:ln>
        </p:spPr>
        <p:txBody>
          <a:bodyPr wrap="none">
            <a:spAutoFit/>
          </a:bodyPr>
          <a:lstStyle/>
          <a:p>
            <a:r>
              <a:rPr lang="en-US" dirty="0">
                <a:latin typeface="Century Gothic" pitchFamily="34" charset="0"/>
              </a:rPr>
              <a:t>Industry in U.S.</a:t>
            </a:r>
            <a:endParaRPr lang="en-US" dirty="0">
              <a:latin typeface="Helvetica" pitchFamily="34" charset="0"/>
            </a:endParaRPr>
          </a:p>
        </p:txBody>
      </p:sp>
      <p:sp>
        <p:nvSpPr>
          <p:cNvPr id="64518" name="Rectangle 11"/>
          <p:cNvSpPr>
            <a:spLocks noChangeArrowheads="1"/>
          </p:cNvSpPr>
          <p:nvPr/>
        </p:nvSpPr>
        <p:spPr bwMode="auto">
          <a:xfrm>
            <a:off x="728663" y="3825875"/>
            <a:ext cx="4017962" cy="366713"/>
          </a:xfrm>
          <a:prstGeom prst="rect">
            <a:avLst/>
          </a:prstGeom>
          <a:noFill/>
          <a:ln w="9525">
            <a:noFill/>
            <a:miter lim="800000"/>
            <a:headEnd/>
            <a:tailEnd/>
          </a:ln>
        </p:spPr>
        <p:txBody>
          <a:bodyPr wrap="none">
            <a:spAutoFit/>
          </a:bodyPr>
          <a:lstStyle/>
          <a:p>
            <a:r>
              <a:rPr lang="en-US" dirty="0">
                <a:latin typeface="Century Gothic" pitchFamily="34" charset="0"/>
              </a:rPr>
              <a:t>Tons processed annually in the U.S.</a:t>
            </a:r>
            <a:endParaRPr lang="en-US" dirty="0">
              <a:latin typeface="Helvetica" pitchFamily="34" charset="0"/>
            </a:endParaRPr>
          </a:p>
        </p:txBody>
      </p:sp>
      <p:sp>
        <p:nvSpPr>
          <p:cNvPr id="64519" name="Rectangle 12"/>
          <p:cNvSpPr>
            <a:spLocks noChangeArrowheads="1"/>
          </p:cNvSpPr>
          <p:nvPr/>
        </p:nvSpPr>
        <p:spPr bwMode="auto">
          <a:xfrm>
            <a:off x="728663" y="5457825"/>
            <a:ext cx="4243469" cy="369332"/>
          </a:xfrm>
          <a:prstGeom prst="rect">
            <a:avLst/>
          </a:prstGeom>
          <a:noFill/>
          <a:ln w="9525">
            <a:noFill/>
            <a:miter lim="800000"/>
            <a:headEnd/>
            <a:tailEnd/>
          </a:ln>
        </p:spPr>
        <p:txBody>
          <a:bodyPr wrap="none">
            <a:spAutoFit/>
          </a:bodyPr>
          <a:lstStyle/>
          <a:p>
            <a:pPr>
              <a:spcAft>
                <a:spcPts val="1200"/>
              </a:spcAft>
            </a:pPr>
            <a:r>
              <a:rPr lang="en-US" dirty="0" smtClean="0">
                <a:latin typeface="Century Gothic" pitchFamily="34" charset="0"/>
              </a:rPr>
              <a:t>Tons available for recycling annually</a:t>
            </a:r>
            <a:endParaRPr lang="en-US" dirty="0">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1113"/>
            <a:ext cx="6943725" cy="860425"/>
          </a:xfrm>
        </p:spPr>
        <p:txBody>
          <a:bodyPr>
            <a:normAutofit/>
          </a:bodyPr>
          <a:lstStyle/>
          <a:p>
            <a:r>
              <a:rPr lang="en-US" sz="2800" dirty="0">
                <a:latin typeface="Century Gothic" pitchFamily="34" charset="0"/>
                <a:cs typeface="Helvetica" pitchFamily="34" charset="0"/>
              </a:rPr>
              <a:t>Electronics Recycling in </a:t>
            </a:r>
            <a:r>
              <a:rPr lang="en-US" sz="2800" dirty="0" smtClean="0">
                <a:latin typeface="Century Gothic" pitchFamily="34" charset="0"/>
                <a:cs typeface="Helvetica" pitchFamily="34" charset="0"/>
              </a:rPr>
              <a:t>U.S.</a:t>
            </a:r>
          </a:p>
        </p:txBody>
      </p:sp>
      <p:sp>
        <p:nvSpPr>
          <p:cNvPr id="24578" name="TextBox 10"/>
          <p:cNvSpPr txBox="1">
            <a:spLocks noChangeArrowheads="1"/>
          </p:cNvSpPr>
          <p:nvPr/>
        </p:nvSpPr>
        <p:spPr bwMode="auto">
          <a:xfrm>
            <a:off x="540544" y="1266229"/>
            <a:ext cx="7774885" cy="461665"/>
          </a:xfrm>
          <a:prstGeom prst="rect">
            <a:avLst/>
          </a:prstGeom>
          <a:noFill/>
          <a:ln w="9525">
            <a:noFill/>
            <a:miter lim="800000"/>
            <a:headEnd/>
            <a:tailEnd/>
          </a:ln>
        </p:spPr>
        <p:txBody>
          <a:bodyPr wrap="none">
            <a:spAutoFit/>
          </a:bodyPr>
          <a:lstStyle/>
          <a:p>
            <a:r>
              <a:rPr lang="en-US" sz="2400" b="1" dirty="0" smtClean="0">
                <a:solidFill>
                  <a:srgbClr val="4E7AA7"/>
                </a:solidFill>
                <a:latin typeface="Century Gothic" pitchFamily="34" charset="0"/>
              </a:rPr>
              <a:t>Source of all UEPs collected for recycling in the U.S.</a:t>
            </a:r>
            <a:endParaRPr lang="en-US" sz="2400" b="1" dirty="0">
              <a:solidFill>
                <a:srgbClr val="4E7AA7"/>
              </a:solidFill>
              <a:latin typeface="Century Gothic" pitchFamily="34" charset="0"/>
            </a:endParaRPr>
          </a:p>
        </p:txBody>
      </p:sp>
      <p:sp>
        <p:nvSpPr>
          <p:cNvPr id="24579" name="Rectangle 11"/>
          <p:cNvSpPr>
            <a:spLocks noChangeArrowheads="1"/>
          </p:cNvSpPr>
          <p:nvPr/>
        </p:nvSpPr>
        <p:spPr bwMode="auto">
          <a:xfrm>
            <a:off x="980434" y="1959362"/>
            <a:ext cx="1454244"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75%</a:t>
            </a:r>
            <a:endParaRPr lang="en-US" sz="5000" b="1" dirty="0">
              <a:solidFill>
                <a:srgbClr val="4E7AA7"/>
              </a:solidFill>
              <a:latin typeface="Century Gothic" pitchFamily="34" charset="0"/>
            </a:endParaRPr>
          </a:p>
        </p:txBody>
      </p:sp>
      <p:sp>
        <p:nvSpPr>
          <p:cNvPr id="24580" name="Rectangle 12"/>
          <p:cNvSpPr>
            <a:spLocks noChangeArrowheads="1"/>
          </p:cNvSpPr>
          <p:nvPr/>
        </p:nvSpPr>
        <p:spPr bwMode="auto">
          <a:xfrm>
            <a:off x="3471862" y="1979806"/>
            <a:ext cx="1454244" cy="861774"/>
          </a:xfrm>
          <a:prstGeom prst="rect">
            <a:avLst/>
          </a:prstGeom>
          <a:noFill/>
          <a:ln w="9525">
            <a:noFill/>
            <a:miter lim="800000"/>
            <a:headEnd/>
            <a:tailEnd/>
          </a:ln>
        </p:spPr>
        <p:txBody>
          <a:bodyPr wrap="none">
            <a:spAutoFit/>
          </a:bodyPr>
          <a:lstStyle/>
          <a:p>
            <a:pPr defTabSz="914400"/>
            <a:r>
              <a:rPr lang="en-US" sz="5000" b="1" dirty="0" smtClean="0">
                <a:solidFill>
                  <a:srgbClr val="4E7AA7"/>
                </a:solidFill>
                <a:latin typeface="Century Gothic" pitchFamily="34" charset="0"/>
              </a:rPr>
              <a:t>25%</a:t>
            </a:r>
            <a:endParaRPr lang="en-US" sz="5000" b="1" dirty="0">
              <a:solidFill>
                <a:srgbClr val="4E7AA7"/>
              </a:solidFill>
              <a:latin typeface="Century Gothic" pitchFamily="34" charset="0"/>
            </a:endParaRPr>
          </a:p>
        </p:txBody>
      </p:sp>
      <p:sp>
        <p:nvSpPr>
          <p:cNvPr id="24582" name="Rectangle 14"/>
          <p:cNvSpPr>
            <a:spLocks noChangeArrowheads="1"/>
          </p:cNvSpPr>
          <p:nvPr/>
        </p:nvSpPr>
        <p:spPr bwMode="auto">
          <a:xfrm>
            <a:off x="1123158" y="2841580"/>
            <a:ext cx="2048667" cy="646331"/>
          </a:xfrm>
          <a:prstGeom prst="rect">
            <a:avLst/>
          </a:prstGeom>
          <a:noFill/>
          <a:ln w="9525">
            <a:noFill/>
            <a:miter lim="800000"/>
            <a:headEnd/>
            <a:tailEnd/>
          </a:ln>
        </p:spPr>
        <p:txBody>
          <a:bodyPr wrap="square">
            <a:spAutoFit/>
          </a:bodyPr>
          <a:lstStyle/>
          <a:p>
            <a:pPr defTabSz="914400"/>
            <a:r>
              <a:rPr lang="en-US" dirty="0" smtClean="0">
                <a:latin typeface="Century Gothic" pitchFamily="34" charset="0"/>
              </a:rPr>
              <a:t>Commercial &amp; business </a:t>
            </a:r>
            <a:endParaRPr lang="en-US" dirty="0">
              <a:latin typeface="Century Gothic" pitchFamily="34" charset="0"/>
            </a:endParaRPr>
          </a:p>
        </p:txBody>
      </p:sp>
      <p:sp>
        <p:nvSpPr>
          <p:cNvPr id="24583" name="Rectangle 15"/>
          <p:cNvSpPr>
            <a:spLocks noChangeArrowheads="1"/>
          </p:cNvSpPr>
          <p:nvPr/>
        </p:nvSpPr>
        <p:spPr bwMode="auto">
          <a:xfrm>
            <a:off x="3638549" y="2903135"/>
            <a:ext cx="2334867" cy="369332"/>
          </a:xfrm>
          <a:prstGeom prst="rect">
            <a:avLst/>
          </a:prstGeom>
          <a:noFill/>
          <a:ln w="9525">
            <a:noFill/>
            <a:miter lim="800000"/>
            <a:headEnd/>
            <a:tailEnd/>
          </a:ln>
        </p:spPr>
        <p:txBody>
          <a:bodyPr wrap="square">
            <a:spAutoFit/>
          </a:bodyPr>
          <a:lstStyle/>
          <a:p>
            <a:pPr defTabSz="914400"/>
            <a:r>
              <a:rPr lang="en-US" dirty="0" smtClean="0">
                <a:latin typeface="Century Gothic" pitchFamily="34" charset="0"/>
              </a:rPr>
              <a:t>Residential</a:t>
            </a:r>
          </a:p>
        </p:txBody>
      </p:sp>
      <p:sp>
        <p:nvSpPr>
          <p:cNvPr id="13" name="TextBox 10"/>
          <p:cNvSpPr txBox="1">
            <a:spLocks noChangeArrowheads="1"/>
          </p:cNvSpPr>
          <p:nvPr/>
        </p:nvSpPr>
        <p:spPr bwMode="auto">
          <a:xfrm>
            <a:off x="540544" y="4288684"/>
            <a:ext cx="8191500" cy="1200329"/>
          </a:xfrm>
          <a:prstGeom prst="rect">
            <a:avLst/>
          </a:prstGeom>
          <a:noFill/>
          <a:ln w="9525">
            <a:noFill/>
            <a:miter lim="800000"/>
            <a:headEnd/>
            <a:tailEnd/>
          </a:ln>
        </p:spPr>
        <p:txBody>
          <a:bodyPr wrap="square">
            <a:spAutoFit/>
          </a:bodyPr>
          <a:lstStyle/>
          <a:p>
            <a:r>
              <a:rPr lang="en-US" sz="2400" b="1" dirty="0" smtClean="0">
                <a:solidFill>
                  <a:srgbClr val="4E7AA7"/>
                </a:solidFill>
                <a:latin typeface="Century Gothic" pitchFamily="34" charset="0"/>
              </a:rPr>
              <a:t>Huge opportunity to increase domestic recycling &amp; job growth by focusing on the untapped reservoir of used &amp; EOL electronics in residential sector</a:t>
            </a:r>
            <a:endParaRPr lang="en-US" sz="2400" b="1" dirty="0">
              <a:solidFill>
                <a:srgbClr val="4E7AA7"/>
              </a:solidFill>
              <a:latin typeface="Century Gothic" pitchFamily="34" charset="0"/>
            </a:endParaRPr>
          </a:p>
        </p:txBody>
      </p:sp>
      <p:sp>
        <p:nvSpPr>
          <p:cNvPr id="2" name="Slide Number Placeholder 1"/>
          <p:cNvSpPr>
            <a:spLocks noGrp="1"/>
          </p:cNvSpPr>
          <p:nvPr>
            <p:ph type="sldNum" sz="quarter" idx="12"/>
          </p:nvPr>
        </p:nvSpPr>
        <p:spPr/>
        <p:txBody>
          <a:bodyPr/>
          <a:lstStyle/>
          <a:p>
            <a:pPr>
              <a:defRPr/>
            </a:pPr>
            <a:fld id="{1AFDC135-2D44-43F4-8EF6-51E1DDE388EB}" type="slidenum">
              <a:rPr lang="en-US" smtClean="0"/>
              <a:pPr>
                <a:defRPr/>
              </a:pPr>
              <a:t>9</a:t>
            </a:fld>
            <a:endParaRPr lang="en-US" dirty="0"/>
          </a:p>
        </p:txBody>
      </p:sp>
    </p:spTree>
    <p:extLst>
      <p:ext uri="{BB962C8B-B14F-4D97-AF65-F5344CB8AC3E}">
        <p14:creationId xmlns:p14="http://schemas.microsoft.com/office/powerpoint/2010/main" val="2440135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TotalTime>
  <Words>2824</Words>
  <Application>Microsoft Office PowerPoint</Application>
  <PresentationFormat>On-screen Show (4:3)</PresentationFormat>
  <Paragraphs>398</Paragraphs>
  <Slides>31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Century Gothic</vt:lpstr>
      <vt:lpstr>Helvetica</vt:lpstr>
      <vt:lpstr>Palatino Linotype</vt:lpstr>
      <vt:lpstr>Times New Roman</vt:lpstr>
      <vt:lpstr>Wingdings</vt:lpstr>
      <vt:lpstr>Office Theme</vt:lpstr>
      <vt:lpstr>Used Electronic Products (UEPs)  &amp; Waste  Robin Wiener  President, ISRI </vt:lpstr>
      <vt:lpstr>Overview </vt:lpstr>
      <vt:lpstr> Institute of Scrap Recycling industries, Inc.  </vt:lpstr>
      <vt:lpstr>Institute of Scrap Recycling Industries, Inc.</vt:lpstr>
      <vt:lpstr>Institute of Scrap Recycling Industries, Inc.</vt:lpstr>
      <vt:lpstr> Recycling Industry Snapshot </vt:lpstr>
      <vt:lpstr>Industry Snapshot: $90 Billion Industry in U.S.</vt:lpstr>
      <vt:lpstr>Electronics Recycling in U.S.</vt:lpstr>
      <vt:lpstr>Electronics Recycling in U.S.</vt:lpstr>
      <vt:lpstr>Electronics Recycling in U.S.</vt:lpstr>
      <vt:lpstr>Used &amp; EOL Electronics</vt:lpstr>
      <vt:lpstr>  UEPs &amp; Exports  </vt:lpstr>
      <vt:lpstr>U.S. International Trade Commission</vt:lpstr>
      <vt:lpstr>U.S. International Trade Commission</vt:lpstr>
      <vt:lpstr>Significant Shift in 10 years</vt:lpstr>
      <vt:lpstr>Focus of Numerous Recent Looks</vt:lpstr>
      <vt:lpstr>Significant Shift in 10 years</vt:lpstr>
      <vt:lpstr>U.S. International Trade Commission</vt:lpstr>
      <vt:lpstr>U.S. International Trade Commission</vt:lpstr>
      <vt:lpstr>Controlling the Sliver </vt:lpstr>
      <vt:lpstr>ISRI Policy: Responsible E-Recycling </vt:lpstr>
      <vt:lpstr>ISRI Policy: Responsible E-Recycling </vt:lpstr>
      <vt:lpstr> Role of Certification  </vt:lpstr>
      <vt:lpstr>Integral Part of Responsible Recycling</vt:lpstr>
      <vt:lpstr>Integral Part of Responsible Recycling</vt:lpstr>
      <vt:lpstr>Recycling Industry Operating Standard™ (RIOS ™)</vt:lpstr>
      <vt:lpstr>R2/RIOS™</vt:lpstr>
      <vt:lpstr>R2:2013</vt:lpstr>
      <vt:lpstr>R2:2013</vt:lpstr>
      <vt:lpstr>Final Thoughts …</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E-Scrap in the US</dc:title>
  <dc:creator>Robin Wiener</dc:creator>
  <cp:lastModifiedBy>Bob Ensinger</cp:lastModifiedBy>
  <cp:revision>72</cp:revision>
  <cp:lastPrinted>2013-06-17T20:09:03Z</cp:lastPrinted>
  <dcterms:created xsi:type="dcterms:W3CDTF">2013-05-23T14:53:55Z</dcterms:created>
  <dcterms:modified xsi:type="dcterms:W3CDTF">2013-06-18T17:07:47Z</dcterms:modified>
</cp:coreProperties>
</file>